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0"/>
  </p:notesMasterIdLst>
  <p:sldIdLst>
    <p:sldId id="256" r:id="rId2"/>
    <p:sldId id="258" r:id="rId3"/>
    <p:sldId id="262" r:id="rId4"/>
    <p:sldId id="264" r:id="rId5"/>
    <p:sldId id="261" r:id="rId6"/>
    <p:sldId id="259" r:id="rId7"/>
    <p:sldId id="263" r:id="rId8"/>
    <p:sldId id="26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CF9"/>
    <a:srgbClr val="8FF5EB"/>
    <a:srgbClr val="BF9000"/>
    <a:srgbClr val="11B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8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D2E65-83B7-4357-8F51-BCAF39BDE1C5}" type="datetimeFigureOut">
              <a:rPr kumimoji="1" lang="ja-JP" altLang="en-US" smtClean="0"/>
              <a:t>2024/2/19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A44CC-FF56-4885-B382-D4C7BD933AF0}" type="slidenum">
              <a:rPr kumimoji="1" lang="ja-JP" altLang="en-US" smtClean="0"/>
              <a:t>‹#›</a:t>
            </a:fld>
            <a:endParaRPr kumimoji="1" lang="ja-JP" altLang="en-US"/>
          </a:p>
        </p:txBody>
      </p:sp>
    </p:spTree>
    <p:extLst>
      <p:ext uri="{BB962C8B-B14F-4D97-AF65-F5344CB8AC3E}">
        <p14:creationId xmlns:p14="http://schemas.microsoft.com/office/powerpoint/2010/main" val="19805922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9798D7B-374D-41B2-88EA-E0F96462C693}" type="datetimeFigureOut">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4578B4-8989-4FAF-BF47-A9F6E95D3226}" type="slidenum">
              <a:rPr kumimoji="1" lang="ja-JP" altLang="en-US" smtClean="0"/>
              <a:t>‹#›</a:t>
            </a:fld>
            <a:endParaRPr kumimoji="1" lang="ja-JP" altLang="en-US"/>
          </a:p>
        </p:txBody>
      </p:sp>
    </p:spTree>
    <p:extLst>
      <p:ext uri="{BB962C8B-B14F-4D97-AF65-F5344CB8AC3E}">
        <p14:creationId xmlns:p14="http://schemas.microsoft.com/office/powerpoint/2010/main" val="348053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798D7B-374D-41B2-88EA-E0F96462C693}" type="datetimeFigureOut">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4578B4-8989-4FAF-BF47-A9F6E95D3226}" type="slidenum">
              <a:rPr kumimoji="1" lang="ja-JP" altLang="en-US" smtClean="0"/>
              <a:t>‹#›</a:t>
            </a:fld>
            <a:endParaRPr kumimoji="1" lang="ja-JP" altLang="en-US"/>
          </a:p>
        </p:txBody>
      </p:sp>
    </p:spTree>
    <p:extLst>
      <p:ext uri="{BB962C8B-B14F-4D97-AF65-F5344CB8AC3E}">
        <p14:creationId xmlns:p14="http://schemas.microsoft.com/office/powerpoint/2010/main" val="127793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798D7B-374D-41B2-88EA-E0F96462C693}" type="datetimeFigureOut">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4578B4-8989-4FAF-BF47-A9F6E95D3226}" type="slidenum">
              <a:rPr kumimoji="1" lang="ja-JP" altLang="en-US" smtClean="0"/>
              <a:t>‹#›</a:t>
            </a:fld>
            <a:endParaRPr kumimoji="1" lang="ja-JP" altLang="en-US"/>
          </a:p>
        </p:txBody>
      </p:sp>
    </p:spTree>
    <p:extLst>
      <p:ext uri="{BB962C8B-B14F-4D97-AF65-F5344CB8AC3E}">
        <p14:creationId xmlns:p14="http://schemas.microsoft.com/office/powerpoint/2010/main" val="240107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798D7B-374D-41B2-88EA-E0F96462C693}" type="datetimeFigureOut">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4578B4-8989-4FAF-BF47-A9F6E95D3226}" type="slidenum">
              <a:rPr kumimoji="1" lang="ja-JP" altLang="en-US" smtClean="0"/>
              <a:t>‹#›</a:t>
            </a:fld>
            <a:endParaRPr kumimoji="1" lang="ja-JP" altLang="en-US"/>
          </a:p>
        </p:txBody>
      </p:sp>
    </p:spTree>
    <p:extLst>
      <p:ext uri="{BB962C8B-B14F-4D97-AF65-F5344CB8AC3E}">
        <p14:creationId xmlns:p14="http://schemas.microsoft.com/office/powerpoint/2010/main" val="294221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9798D7B-374D-41B2-88EA-E0F96462C693}" type="datetimeFigureOut">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4578B4-8989-4FAF-BF47-A9F6E95D3226}" type="slidenum">
              <a:rPr kumimoji="1" lang="ja-JP" altLang="en-US" smtClean="0"/>
              <a:t>‹#›</a:t>
            </a:fld>
            <a:endParaRPr kumimoji="1" lang="ja-JP" altLang="en-US"/>
          </a:p>
        </p:txBody>
      </p:sp>
    </p:spTree>
    <p:extLst>
      <p:ext uri="{BB962C8B-B14F-4D97-AF65-F5344CB8AC3E}">
        <p14:creationId xmlns:p14="http://schemas.microsoft.com/office/powerpoint/2010/main" val="22774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9798D7B-374D-41B2-88EA-E0F96462C693}" type="datetimeFigureOut">
              <a:rPr kumimoji="1" lang="ja-JP" altLang="en-US" smtClean="0"/>
              <a:t>2024/2/19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4578B4-8989-4FAF-BF47-A9F6E95D3226}" type="slidenum">
              <a:rPr kumimoji="1" lang="ja-JP" altLang="en-US" smtClean="0"/>
              <a:t>‹#›</a:t>
            </a:fld>
            <a:endParaRPr kumimoji="1" lang="ja-JP" altLang="en-US"/>
          </a:p>
        </p:txBody>
      </p:sp>
    </p:spTree>
    <p:extLst>
      <p:ext uri="{BB962C8B-B14F-4D97-AF65-F5344CB8AC3E}">
        <p14:creationId xmlns:p14="http://schemas.microsoft.com/office/powerpoint/2010/main" val="92861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9798D7B-374D-41B2-88EA-E0F96462C693}" type="datetimeFigureOut">
              <a:rPr kumimoji="1" lang="ja-JP" altLang="en-US" smtClean="0"/>
              <a:t>2024/2/19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64578B4-8989-4FAF-BF47-A9F6E95D3226}" type="slidenum">
              <a:rPr kumimoji="1" lang="ja-JP" altLang="en-US" smtClean="0"/>
              <a:t>‹#›</a:t>
            </a:fld>
            <a:endParaRPr kumimoji="1" lang="ja-JP" altLang="en-US"/>
          </a:p>
        </p:txBody>
      </p:sp>
    </p:spTree>
    <p:extLst>
      <p:ext uri="{BB962C8B-B14F-4D97-AF65-F5344CB8AC3E}">
        <p14:creationId xmlns:p14="http://schemas.microsoft.com/office/powerpoint/2010/main" val="173617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9798D7B-374D-41B2-88EA-E0F96462C693}" type="datetimeFigureOut">
              <a:rPr kumimoji="1" lang="ja-JP" altLang="en-US" smtClean="0"/>
              <a:t>2024/2/19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64578B4-8989-4FAF-BF47-A9F6E95D3226}" type="slidenum">
              <a:rPr kumimoji="1" lang="ja-JP" altLang="en-US" smtClean="0"/>
              <a:t>‹#›</a:t>
            </a:fld>
            <a:endParaRPr kumimoji="1" lang="ja-JP" altLang="en-US"/>
          </a:p>
        </p:txBody>
      </p:sp>
    </p:spTree>
    <p:extLst>
      <p:ext uri="{BB962C8B-B14F-4D97-AF65-F5344CB8AC3E}">
        <p14:creationId xmlns:p14="http://schemas.microsoft.com/office/powerpoint/2010/main" val="347210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98D7B-374D-41B2-88EA-E0F96462C693}" type="datetimeFigureOut">
              <a:rPr kumimoji="1" lang="ja-JP" altLang="en-US" smtClean="0"/>
              <a:t>2024/2/19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64578B4-8989-4FAF-BF47-A9F6E95D3226}" type="slidenum">
              <a:rPr kumimoji="1" lang="ja-JP" altLang="en-US" smtClean="0"/>
              <a:t>‹#›</a:t>
            </a:fld>
            <a:endParaRPr kumimoji="1" lang="ja-JP" altLang="en-US"/>
          </a:p>
        </p:txBody>
      </p:sp>
    </p:spTree>
    <p:extLst>
      <p:ext uri="{BB962C8B-B14F-4D97-AF65-F5344CB8AC3E}">
        <p14:creationId xmlns:p14="http://schemas.microsoft.com/office/powerpoint/2010/main" val="125350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798D7B-374D-41B2-88EA-E0F96462C693}" type="datetimeFigureOut">
              <a:rPr kumimoji="1" lang="ja-JP" altLang="en-US" smtClean="0"/>
              <a:t>2024/2/19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4578B4-8989-4FAF-BF47-A9F6E95D3226}" type="slidenum">
              <a:rPr kumimoji="1" lang="ja-JP" altLang="en-US" smtClean="0"/>
              <a:t>‹#›</a:t>
            </a:fld>
            <a:endParaRPr kumimoji="1" lang="ja-JP" altLang="en-US"/>
          </a:p>
        </p:txBody>
      </p:sp>
    </p:spTree>
    <p:extLst>
      <p:ext uri="{BB962C8B-B14F-4D97-AF65-F5344CB8AC3E}">
        <p14:creationId xmlns:p14="http://schemas.microsoft.com/office/powerpoint/2010/main" val="182294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798D7B-374D-41B2-88EA-E0F96462C693}" type="datetimeFigureOut">
              <a:rPr kumimoji="1" lang="ja-JP" altLang="en-US" smtClean="0"/>
              <a:t>2024/2/19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4578B4-8989-4FAF-BF47-A9F6E95D3226}" type="slidenum">
              <a:rPr kumimoji="1" lang="ja-JP" altLang="en-US" smtClean="0"/>
              <a:t>‹#›</a:t>
            </a:fld>
            <a:endParaRPr kumimoji="1" lang="ja-JP" altLang="en-US"/>
          </a:p>
        </p:txBody>
      </p:sp>
    </p:spTree>
    <p:extLst>
      <p:ext uri="{BB962C8B-B14F-4D97-AF65-F5344CB8AC3E}">
        <p14:creationId xmlns:p14="http://schemas.microsoft.com/office/powerpoint/2010/main" val="296863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98D7B-374D-41B2-88EA-E0F96462C693}" type="datetimeFigureOut">
              <a:rPr kumimoji="1" lang="ja-JP" altLang="en-US" smtClean="0"/>
              <a:t>2024/2/19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578B4-8989-4FAF-BF47-A9F6E95D3226}" type="slidenum">
              <a:rPr kumimoji="1" lang="ja-JP" altLang="en-US" smtClean="0"/>
              <a:t>‹#›</a:t>
            </a:fld>
            <a:endParaRPr kumimoji="1" lang="ja-JP" altLang="en-US"/>
          </a:p>
        </p:txBody>
      </p:sp>
    </p:spTree>
    <p:extLst>
      <p:ext uri="{BB962C8B-B14F-4D97-AF65-F5344CB8AC3E}">
        <p14:creationId xmlns:p14="http://schemas.microsoft.com/office/powerpoint/2010/main" val="1464574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AF8BE2-4550-ED31-599F-CFFDB179E463}"/>
              </a:ext>
            </a:extLst>
          </p:cNvPr>
          <p:cNvSpPr>
            <a:spLocks noGrp="1"/>
          </p:cNvSpPr>
          <p:nvPr>
            <p:ph type="ctrTitle"/>
          </p:nvPr>
        </p:nvSpPr>
        <p:spPr/>
        <p:txBody>
          <a:bodyPr anchor="ctr">
            <a:normAutofit/>
          </a:bodyPr>
          <a:lstStyle/>
          <a:p>
            <a:r>
              <a:rPr lang="ja-JP" altLang="en-US" sz="4000">
                <a:latin typeface="BIZ UDPゴシック" panose="020B0400000000000000" pitchFamily="50" charset="-128"/>
                <a:ea typeface="BIZ UDPゴシック" panose="020B0400000000000000" pitchFamily="50" charset="-128"/>
              </a:rPr>
              <a:t>試合・大会　振り返りシート</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F46335B6-3542-C9A0-90B2-12B997CBD910}"/>
              </a:ext>
            </a:extLst>
          </p:cNvPr>
          <p:cNvSpPr>
            <a:spLocks noGrp="1"/>
          </p:cNvSpPr>
          <p:nvPr>
            <p:ph type="subTitle" idx="1"/>
          </p:nvPr>
        </p:nvSpPr>
        <p:spPr>
          <a:xfrm>
            <a:off x="1143000" y="4406371"/>
            <a:ext cx="6858000" cy="1655762"/>
          </a:xfrm>
        </p:spPr>
        <p:txBody>
          <a:bodyPr anchor="b"/>
          <a:lstStyle/>
          <a:p>
            <a:r>
              <a:rPr lang="en-US" altLang="ja-JP" dirty="0">
                <a:latin typeface="BIZ UDPゴシック" panose="020B0400000000000000" pitchFamily="50" charset="-128"/>
                <a:ea typeface="BIZ UDPゴシック" panose="020B0400000000000000" pitchFamily="50" charset="-128"/>
              </a:rPr>
              <a:t>2024</a:t>
            </a:r>
            <a:r>
              <a:rPr kumimoji="1" lang="ja-JP" altLang="en-US" dirty="0">
                <a:latin typeface="BIZ UDPゴシック" panose="020B0400000000000000" pitchFamily="50" charset="-128"/>
                <a:ea typeface="BIZ UDPゴシック" panose="020B0400000000000000" pitchFamily="50" charset="-128"/>
              </a:rPr>
              <a:t>年</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NPO</a:t>
            </a:r>
            <a:r>
              <a:rPr lang="ja-JP" altLang="en-US" dirty="0">
                <a:latin typeface="BIZ UDPゴシック" panose="020B0400000000000000" pitchFamily="50" charset="-128"/>
                <a:ea typeface="BIZ UDPゴシック" panose="020B0400000000000000" pitchFamily="50" charset="-128"/>
              </a:rPr>
              <a:t>法人　全国教室ディベート連盟</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A6C57EE6-11C1-80EE-F0E8-7984CF6A26F4}"/>
              </a:ext>
            </a:extLst>
          </p:cNvPr>
          <p:cNvSpPr>
            <a:spLocks noGrp="1"/>
          </p:cNvSpPr>
          <p:nvPr>
            <p:ph type="ftr" sz="quarter" idx="11"/>
          </p:nvPr>
        </p:nvSpPr>
        <p:spPr>
          <a:xfrm>
            <a:off x="6057900" y="0"/>
            <a:ext cx="3086100" cy="365125"/>
          </a:xfrm>
        </p:spPr>
        <p:txBody>
          <a:bodyPr/>
          <a:lstStyle/>
          <a:p>
            <a:pPr algn="r"/>
            <a:r>
              <a:rPr kumimoji="1" lang="en-US" altLang="ja-JP" dirty="0">
                <a:latin typeface="BIZ UDPゴシック" panose="020B0400000000000000" pitchFamily="50" charset="-128"/>
                <a:ea typeface="BIZ UDPゴシック" panose="020B0400000000000000" pitchFamily="50" charset="-128"/>
              </a:rPr>
              <a:t>2024</a:t>
            </a:r>
            <a:r>
              <a:rPr kumimoji="1" lang="ja-JP" altLang="en-US" dirty="0">
                <a:latin typeface="BIZ UDPゴシック" panose="020B0400000000000000" pitchFamily="50" charset="-128"/>
                <a:ea typeface="BIZ UDPゴシック" panose="020B0400000000000000" pitchFamily="50" charset="-128"/>
              </a:rPr>
              <a:t>年</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月バージョン</a:t>
            </a:r>
          </a:p>
        </p:txBody>
      </p:sp>
      <p:pic>
        <p:nvPicPr>
          <p:cNvPr id="6" name="図 5" descr="人, 写真, テーブル, 女性 が含まれている画像&#10;&#10;自動的に生成された説明">
            <a:extLst>
              <a:ext uri="{FF2B5EF4-FFF2-40B4-BE49-F238E27FC236}">
                <a16:creationId xmlns:a16="http://schemas.microsoft.com/office/drawing/2014/main" id="{18BBF5A0-8999-2E97-04A9-85D261DF3052}"/>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1414462" y="352425"/>
            <a:ext cx="6315075" cy="6315075"/>
          </a:xfrm>
          <a:prstGeom prst="rect">
            <a:avLst/>
          </a:prstGeom>
        </p:spPr>
      </p:pic>
    </p:spTree>
    <p:extLst>
      <p:ext uri="{BB962C8B-B14F-4D97-AF65-F5344CB8AC3E}">
        <p14:creationId xmlns:p14="http://schemas.microsoft.com/office/powerpoint/2010/main" val="250507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793DDC-D6D3-4D53-080E-F3E7769218FE}"/>
              </a:ext>
            </a:extLst>
          </p:cNvPr>
          <p:cNvSpPr>
            <a:spLocks noGrp="1"/>
          </p:cNvSpPr>
          <p:nvPr>
            <p:ph type="title"/>
          </p:nvPr>
        </p:nvSpPr>
        <p:spPr>
          <a:xfrm>
            <a:off x="-2" y="169598"/>
            <a:ext cx="9144000" cy="555543"/>
          </a:xfrm>
        </p:spPr>
        <p:txBody>
          <a:bodyPr>
            <a:normAutofit/>
          </a:bodyPr>
          <a:lstStyle/>
          <a:p>
            <a:r>
              <a:rPr kumimoji="1" lang="ja-JP" altLang="en-US" sz="2400" dirty="0">
                <a:latin typeface="BIZ UDPゴシック" panose="020B0400000000000000" pitchFamily="50" charset="-128"/>
                <a:ea typeface="BIZ UDPゴシック" panose="020B0400000000000000" pitchFamily="50" charset="-128"/>
              </a:rPr>
              <a:t>◆本教材の目的</a:t>
            </a:r>
            <a:endParaRPr kumimoji="1" lang="ja-JP" altLang="en-US" sz="2400" dirty="0"/>
          </a:p>
        </p:txBody>
      </p:sp>
      <p:sp>
        <p:nvSpPr>
          <p:cNvPr id="4" name="コンテンツ プレースホルダー 2">
            <a:extLst>
              <a:ext uri="{FF2B5EF4-FFF2-40B4-BE49-F238E27FC236}">
                <a16:creationId xmlns:a16="http://schemas.microsoft.com/office/drawing/2014/main" id="{FEE1AF89-3F28-D5CD-C03C-B41EC8E30685}"/>
              </a:ext>
            </a:extLst>
          </p:cNvPr>
          <p:cNvSpPr>
            <a:spLocks noGrp="1"/>
          </p:cNvSpPr>
          <p:nvPr>
            <p:ph idx="1"/>
          </p:nvPr>
        </p:nvSpPr>
        <p:spPr>
          <a:xfrm>
            <a:off x="293157" y="725141"/>
            <a:ext cx="8605310" cy="2480385"/>
          </a:xfrm>
        </p:spPr>
        <p:txBody>
          <a:bodyPr anchor="ctr">
            <a:noAutofit/>
          </a:bodyPr>
          <a:lstStyle/>
          <a:p>
            <a:r>
              <a:rPr lang="ja-JP" altLang="en-US" sz="2000" dirty="0">
                <a:latin typeface="BIZ UDPゴシック" panose="020B0400000000000000" pitchFamily="50" charset="-128"/>
                <a:ea typeface="BIZ UDPゴシック" panose="020B0400000000000000" pitchFamily="50" charset="-128"/>
              </a:rPr>
              <a:t>本教材は、ディベートの試合（大会）を行った後、議論やスピーチのさらなる向上、参加者自身の成長を促すことを目的に作成しました。</a:t>
            </a:r>
            <a:endParaRPr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本教材は３つのパーツから構成されています。</a:t>
            </a:r>
            <a:endParaRPr kumimoji="1" lang="en-US" altLang="ja-JP" sz="2000" dirty="0">
              <a:latin typeface="BIZ UDPゴシック" panose="020B0400000000000000" pitchFamily="50" charset="-128"/>
              <a:ea typeface="BIZ UDPゴシック" panose="020B0400000000000000" pitchFamily="50" charset="-128"/>
            </a:endParaRPr>
          </a:p>
          <a:p>
            <a:pPr marL="971550" lvl="1" indent="-514350">
              <a:buFont typeface="+mj-ea"/>
              <a:buAutoNum type="circleNumDbPlain"/>
            </a:pPr>
            <a:r>
              <a:rPr lang="ja-JP" altLang="en-US" sz="2000" dirty="0">
                <a:latin typeface="BIZ UDPゴシック" panose="020B0400000000000000" pitchFamily="50" charset="-128"/>
                <a:ea typeface="BIZ UDPゴシック" panose="020B0400000000000000" pitchFamily="50" charset="-128"/>
              </a:rPr>
              <a:t>試合（大会）の最中、審判からの講評・判定、対戦相手等から得た気づき、疑問等を記録するシート（振り返りシート①・②）</a:t>
            </a:r>
            <a:endParaRPr lang="en-US" altLang="ja-JP" sz="2000" dirty="0">
              <a:latin typeface="BIZ UDPゴシック" panose="020B0400000000000000" pitchFamily="50" charset="-128"/>
              <a:ea typeface="BIZ UDPゴシック" panose="020B0400000000000000" pitchFamily="50" charset="-128"/>
            </a:endParaRPr>
          </a:p>
          <a:p>
            <a:pPr marL="971550" lvl="1" indent="-514350">
              <a:buFont typeface="+mj-ea"/>
              <a:buAutoNum type="circleNumDbPlain"/>
            </a:pPr>
            <a:r>
              <a:rPr kumimoji="1" lang="ja-JP" altLang="en-US" sz="2000" dirty="0">
                <a:latin typeface="BIZ UDPゴシック" panose="020B0400000000000000" pitchFamily="50" charset="-128"/>
                <a:ea typeface="BIZ UDPゴシック" panose="020B0400000000000000" pitchFamily="50" charset="-128"/>
              </a:rPr>
              <a:t>試合（大会）の後、チームメンバーらと試合内容を振り返る中で得た気づき、次の試合に向けて試したいこと等を記録するシート（振り返りシート③）</a:t>
            </a:r>
          </a:p>
        </p:txBody>
      </p:sp>
      <p:sp>
        <p:nvSpPr>
          <p:cNvPr id="5" name="矢印: 五方向 4">
            <a:extLst>
              <a:ext uri="{FF2B5EF4-FFF2-40B4-BE49-F238E27FC236}">
                <a16:creationId xmlns:a16="http://schemas.microsoft.com/office/drawing/2014/main" id="{05E094F2-B9FF-1C01-47C4-544E23AD8B63}"/>
              </a:ext>
            </a:extLst>
          </p:cNvPr>
          <p:cNvSpPr/>
          <p:nvPr/>
        </p:nvSpPr>
        <p:spPr>
          <a:xfrm>
            <a:off x="1320800" y="4009630"/>
            <a:ext cx="1473200" cy="484632"/>
          </a:xfrm>
          <a:prstGeom prst="homePlate">
            <a:avLst/>
          </a:prstGeom>
          <a:solidFill>
            <a:srgbClr val="8FF5E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11BEAE"/>
                </a:solidFill>
                <a:latin typeface="Meiryo UI" panose="020B0604030504040204" pitchFamily="50" charset="-128"/>
                <a:ea typeface="Meiryo UI" panose="020B0604030504040204" pitchFamily="50" charset="-128"/>
              </a:rPr>
              <a:t>準備①</a:t>
            </a:r>
          </a:p>
        </p:txBody>
      </p:sp>
      <p:sp>
        <p:nvSpPr>
          <p:cNvPr id="6" name="矢印: 山形 5">
            <a:extLst>
              <a:ext uri="{FF2B5EF4-FFF2-40B4-BE49-F238E27FC236}">
                <a16:creationId xmlns:a16="http://schemas.microsoft.com/office/drawing/2014/main" id="{2A76E338-29D2-BF44-66A0-AFF97128FC5E}"/>
              </a:ext>
            </a:extLst>
          </p:cNvPr>
          <p:cNvSpPr/>
          <p:nvPr/>
        </p:nvSpPr>
        <p:spPr>
          <a:xfrm>
            <a:off x="2642444" y="4009630"/>
            <a:ext cx="1472400" cy="484632"/>
          </a:xfrm>
          <a:prstGeom prst="chevron">
            <a:avLst/>
          </a:prstGeom>
          <a:solidFill>
            <a:srgbClr val="8FF5E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11BEAE"/>
                </a:solidFill>
                <a:latin typeface="Meiryo UI" panose="020B0604030504040204" pitchFamily="50" charset="-128"/>
                <a:ea typeface="Meiryo UI" panose="020B0604030504040204" pitchFamily="50" charset="-128"/>
              </a:rPr>
              <a:t>試合①</a:t>
            </a:r>
          </a:p>
        </p:txBody>
      </p:sp>
      <p:sp>
        <p:nvSpPr>
          <p:cNvPr id="7" name="矢印: 山形 6">
            <a:extLst>
              <a:ext uri="{FF2B5EF4-FFF2-40B4-BE49-F238E27FC236}">
                <a16:creationId xmlns:a16="http://schemas.microsoft.com/office/drawing/2014/main" id="{747BCB95-F7F3-F191-1AF5-95FE856757CE}"/>
              </a:ext>
            </a:extLst>
          </p:cNvPr>
          <p:cNvSpPr/>
          <p:nvPr/>
        </p:nvSpPr>
        <p:spPr>
          <a:xfrm>
            <a:off x="5886687" y="4053600"/>
            <a:ext cx="1472400" cy="484632"/>
          </a:xfrm>
          <a:prstGeom prst="chevron">
            <a:avLst/>
          </a:prstGeom>
          <a:solidFill>
            <a:srgbClr val="11BEAE">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11BEAE"/>
                </a:solidFill>
                <a:latin typeface="Meiryo UI" panose="020B0604030504040204" pitchFamily="50" charset="-128"/>
                <a:ea typeface="Meiryo UI" panose="020B0604030504040204" pitchFamily="50" charset="-128"/>
              </a:rPr>
              <a:t>準備②</a:t>
            </a:r>
          </a:p>
        </p:txBody>
      </p:sp>
      <p:sp>
        <p:nvSpPr>
          <p:cNvPr id="8" name="矢印: 山形 7">
            <a:extLst>
              <a:ext uri="{FF2B5EF4-FFF2-40B4-BE49-F238E27FC236}">
                <a16:creationId xmlns:a16="http://schemas.microsoft.com/office/drawing/2014/main" id="{0F60C2D4-8EE9-53BF-3FF4-C8449E4A5C9A}"/>
              </a:ext>
            </a:extLst>
          </p:cNvPr>
          <p:cNvSpPr/>
          <p:nvPr/>
        </p:nvSpPr>
        <p:spPr>
          <a:xfrm>
            <a:off x="7208308" y="4053600"/>
            <a:ext cx="1472400" cy="484632"/>
          </a:xfrm>
          <a:prstGeom prst="chevron">
            <a:avLst/>
          </a:prstGeom>
          <a:solidFill>
            <a:srgbClr val="11BEAE">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11BEAE"/>
                </a:solidFill>
                <a:latin typeface="Meiryo UI" panose="020B0604030504040204" pitchFamily="50" charset="-128"/>
                <a:ea typeface="Meiryo UI" panose="020B0604030504040204" pitchFamily="50" charset="-128"/>
              </a:rPr>
              <a:t>試合②</a:t>
            </a:r>
          </a:p>
        </p:txBody>
      </p:sp>
      <p:sp>
        <p:nvSpPr>
          <p:cNvPr id="9" name="タイトル 1">
            <a:extLst>
              <a:ext uri="{FF2B5EF4-FFF2-40B4-BE49-F238E27FC236}">
                <a16:creationId xmlns:a16="http://schemas.microsoft.com/office/drawing/2014/main" id="{9C9A4FA9-2FAE-8959-3B1B-7DF38C407F1C}"/>
              </a:ext>
            </a:extLst>
          </p:cNvPr>
          <p:cNvSpPr txBox="1">
            <a:spLocks/>
          </p:cNvSpPr>
          <p:nvPr/>
        </p:nvSpPr>
        <p:spPr>
          <a:xfrm>
            <a:off x="531049" y="3418426"/>
            <a:ext cx="4936067" cy="344076"/>
          </a:xfrm>
          <a:prstGeom prst="rect">
            <a:avLst/>
          </a:prstGeom>
          <a:solidFill>
            <a:schemeClr val="accent5">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latin typeface="BIZ UDPゴシック" panose="020B0400000000000000" pitchFamily="50" charset="-128"/>
                <a:ea typeface="BIZ UDPゴシック" panose="020B0400000000000000" pitchFamily="50" charset="-128"/>
              </a:rPr>
              <a:t>こんなお悩みをお持ちのあなたに</a:t>
            </a:r>
            <a:r>
              <a:rPr lang="en-US" altLang="ja-JP" sz="1800" dirty="0">
                <a:latin typeface="BIZ UDPゴシック" panose="020B0400000000000000" pitchFamily="50" charset="-128"/>
                <a:ea typeface="BIZ UDPゴシック" panose="020B0400000000000000" pitchFamily="50" charset="-128"/>
              </a:rPr>
              <a:t>…</a:t>
            </a:r>
            <a:endParaRPr lang="ja-JP" altLang="en-US" sz="1800" dirty="0">
              <a:latin typeface="BIZ UDPゴシック" panose="020B0400000000000000" pitchFamily="50" charset="-128"/>
              <a:ea typeface="BIZ UDPゴシック" panose="020B0400000000000000" pitchFamily="50" charset="-128"/>
            </a:endParaRPr>
          </a:p>
        </p:txBody>
      </p:sp>
      <p:sp>
        <p:nvSpPr>
          <p:cNvPr id="10" name="矢印: 右 9">
            <a:extLst>
              <a:ext uri="{FF2B5EF4-FFF2-40B4-BE49-F238E27FC236}">
                <a16:creationId xmlns:a16="http://schemas.microsoft.com/office/drawing/2014/main" id="{FA23618E-4655-9C09-D3C4-7010D0784701}"/>
              </a:ext>
            </a:extLst>
          </p:cNvPr>
          <p:cNvSpPr/>
          <p:nvPr/>
        </p:nvSpPr>
        <p:spPr>
          <a:xfrm>
            <a:off x="4572000" y="4223242"/>
            <a:ext cx="637367" cy="154117"/>
          </a:xfrm>
          <a:prstGeom prst="rightArrow">
            <a:avLst/>
          </a:prstGeom>
          <a:solidFill>
            <a:schemeClr val="bg1">
              <a:lumMod val="7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3" name="図 12" descr="人の顔の絵&#10;&#10;低い精度で自動的に生成された説明">
            <a:extLst>
              <a:ext uri="{FF2B5EF4-FFF2-40B4-BE49-F238E27FC236}">
                <a16:creationId xmlns:a16="http://schemas.microsoft.com/office/drawing/2014/main" id="{326B786A-8918-3FF6-FE7D-E334EF81F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57" y="4922523"/>
            <a:ext cx="838795" cy="738140"/>
          </a:xfrm>
          <a:prstGeom prst="rect">
            <a:avLst/>
          </a:prstGeom>
        </p:spPr>
      </p:pic>
      <p:sp>
        <p:nvSpPr>
          <p:cNvPr id="14" name="テキスト ボックス 13">
            <a:extLst>
              <a:ext uri="{FF2B5EF4-FFF2-40B4-BE49-F238E27FC236}">
                <a16:creationId xmlns:a16="http://schemas.microsoft.com/office/drawing/2014/main" id="{89039D96-9E75-826C-373F-4D284CC76CA8}"/>
              </a:ext>
            </a:extLst>
          </p:cNvPr>
          <p:cNvSpPr txBox="1"/>
          <p:nvPr/>
        </p:nvSpPr>
        <p:spPr>
          <a:xfrm>
            <a:off x="1199492" y="4538232"/>
            <a:ext cx="2885903" cy="186326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初めて試合に出たら思ったようにスピーチができなかった。。</a:t>
            </a:r>
            <a:endParaRPr kumimoji="1" lang="en-US" altLang="ja-JP" sz="1400" dirty="0">
              <a:latin typeface="BIZ UDPゴシック" panose="020B0400000000000000" pitchFamily="50" charset="-128"/>
              <a:ea typeface="BIZ UDPゴシック" panose="020B0400000000000000" pitchFamily="50" charset="-128"/>
            </a:endParaRPr>
          </a:p>
          <a:p>
            <a:pPr marL="285750" indent="-285750">
              <a:lnSpc>
                <a:spcPct val="120000"/>
              </a:lnSpc>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対戦相手の議論内容が理解できなくてかみ合わなかった。。</a:t>
            </a:r>
            <a:endParaRPr kumimoji="1" lang="en-US" altLang="ja-JP" sz="1400" dirty="0">
              <a:latin typeface="BIZ UDPゴシック" panose="020B0400000000000000" pitchFamily="50" charset="-128"/>
              <a:ea typeface="BIZ UDPゴシック" panose="020B0400000000000000" pitchFamily="50" charset="-128"/>
            </a:endParaRPr>
          </a:p>
          <a:p>
            <a:pPr marL="285750" indent="-285750">
              <a:lnSpc>
                <a:spcPct val="120000"/>
              </a:lnSpc>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審判からもらったコメントをどうやって活かしたらよいかわからなかった。。</a:t>
            </a: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18" name="図 17" descr="アイコン&#10;&#10;自動的に生成された説明">
            <a:extLst>
              <a:ext uri="{FF2B5EF4-FFF2-40B4-BE49-F238E27FC236}">
                <a16:creationId xmlns:a16="http://schemas.microsoft.com/office/drawing/2014/main" id="{82AEB4B8-02D7-77B9-D9E0-04D1D01654E2}"/>
              </a:ext>
            </a:extLst>
          </p:cNvPr>
          <p:cNvPicPr>
            <a:picLocks noChangeAspect="1"/>
          </p:cNvPicPr>
          <p:nvPr/>
        </p:nvPicPr>
        <p:blipFill rotWithShape="1">
          <a:blip r:embed="rId3">
            <a:extLst>
              <a:ext uri="{28A0092B-C50C-407E-A947-70E740481C1C}">
                <a14:useLocalDpi xmlns:a14="http://schemas.microsoft.com/office/drawing/2010/main" val="0"/>
              </a:ext>
            </a:extLst>
          </a:blip>
          <a:srcRect r="52441" b="55201"/>
          <a:stretch/>
        </p:blipFill>
        <p:spPr>
          <a:xfrm>
            <a:off x="4634332" y="4922523"/>
            <a:ext cx="708134" cy="645670"/>
          </a:xfrm>
          <a:prstGeom prst="rect">
            <a:avLst/>
          </a:prstGeom>
        </p:spPr>
      </p:pic>
      <p:sp>
        <p:nvSpPr>
          <p:cNvPr id="19" name="テキスト ボックス 18">
            <a:extLst>
              <a:ext uri="{FF2B5EF4-FFF2-40B4-BE49-F238E27FC236}">
                <a16:creationId xmlns:a16="http://schemas.microsoft.com/office/drawing/2014/main" id="{3B461BEC-39E2-1BB2-0960-C75AC4BC6637}"/>
              </a:ext>
            </a:extLst>
          </p:cNvPr>
          <p:cNvSpPr txBox="1"/>
          <p:nvPr/>
        </p:nvSpPr>
        <p:spPr>
          <a:xfrm>
            <a:off x="5474739" y="4583706"/>
            <a:ext cx="3467137" cy="186326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前回の試合においてできたこと</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できなかったことを洗い出し、次回の試合に向けて準備するべきことや目標をたてるために振り返りシートを活用！</a:t>
            </a:r>
            <a:endParaRPr kumimoji="1" lang="en-US" altLang="ja-JP" sz="1400" dirty="0">
              <a:latin typeface="BIZ UDPゴシック" panose="020B0400000000000000" pitchFamily="50" charset="-128"/>
              <a:ea typeface="BIZ UDPゴシック" panose="020B0400000000000000" pitchFamily="50" charset="-128"/>
            </a:endParaRPr>
          </a:p>
          <a:p>
            <a:pPr marL="285750" indent="-285750">
              <a:lnSpc>
                <a:spcPct val="120000"/>
              </a:lnSpc>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試合（大会）で学んだことの記録、整理を通じて、チーム（学校）としてノウハウの蓄積に振り返りシートを活用！</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19">
            <a:extLst>
              <a:ext uri="{FF2B5EF4-FFF2-40B4-BE49-F238E27FC236}">
                <a16:creationId xmlns:a16="http://schemas.microsoft.com/office/drawing/2014/main" id="{377DF95D-50F5-5DFA-B16B-9D28E9023178}"/>
              </a:ext>
            </a:extLst>
          </p:cNvPr>
          <p:cNvSpPr>
            <a:spLocks noGrp="1"/>
          </p:cNvSpPr>
          <p:nvPr>
            <p:ph type="sldNum" sz="quarter" idx="12"/>
          </p:nvPr>
        </p:nvSpPr>
        <p:spPr>
          <a:xfrm>
            <a:off x="7086600" y="6488939"/>
            <a:ext cx="2057400" cy="365125"/>
          </a:xfrm>
        </p:spPr>
        <p:txBody>
          <a:bodyPr/>
          <a:lstStyle/>
          <a:p>
            <a:fld id="{464578B4-8989-4FAF-BF47-A9F6E95D3226}" type="slidenum">
              <a:rPr kumimoji="1" lang="ja-JP" altLang="en-US" smtClean="0">
                <a:latin typeface="BIZ UDPゴシック" panose="020B0400000000000000" pitchFamily="50" charset="-128"/>
                <a:ea typeface="BIZ UDPゴシック" panose="020B0400000000000000" pitchFamily="50" charset="-128"/>
              </a:rPr>
              <a:t>1</a:t>
            </a:fld>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3855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793DDC-D6D3-4D53-080E-F3E7769218FE}"/>
              </a:ext>
            </a:extLst>
          </p:cNvPr>
          <p:cNvSpPr>
            <a:spLocks noGrp="1"/>
          </p:cNvSpPr>
          <p:nvPr>
            <p:ph type="title"/>
          </p:nvPr>
        </p:nvSpPr>
        <p:spPr>
          <a:xfrm>
            <a:off x="-2" y="169598"/>
            <a:ext cx="9144000" cy="555543"/>
          </a:xfrm>
        </p:spPr>
        <p:txBody>
          <a:bodyPr>
            <a:normAutofit/>
          </a:bodyPr>
          <a:lstStyle/>
          <a:p>
            <a:r>
              <a:rPr kumimoji="1" lang="ja-JP" altLang="en-US" sz="2400" dirty="0">
                <a:latin typeface="BIZ UDPゴシック" panose="020B0400000000000000" pitchFamily="50" charset="-128"/>
                <a:ea typeface="BIZ UDPゴシック" panose="020B0400000000000000" pitchFamily="50" charset="-128"/>
              </a:rPr>
              <a:t>◆本教材の使い方</a:t>
            </a:r>
            <a:endParaRPr kumimoji="1" lang="ja-JP" altLang="en-US" sz="2400" dirty="0"/>
          </a:p>
        </p:txBody>
      </p:sp>
      <p:sp>
        <p:nvSpPr>
          <p:cNvPr id="4" name="コンテンツ プレースホルダー 2">
            <a:extLst>
              <a:ext uri="{FF2B5EF4-FFF2-40B4-BE49-F238E27FC236}">
                <a16:creationId xmlns:a16="http://schemas.microsoft.com/office/drawing/2014/main" id="{FEE1AF89-3F28-D5CD-C03C-B41EC8E30685}"/>
              </a:ext>
            </a:extLst>
          </p:cNvPr>
          <p:cNvSpPr>
            <a:spLocks noGrp="1"/>
          </p:cNvSpPr>
          <p:nvPr>
            <p:ph idx="1"/>
          </p:nvPr>
        </p:nvSpPr>
        <p:spPr>
          <a:xfrm>
            <a:off x="335490" y="821615"/>
            <a:ext cx="8605310" cy="5255912"/>
          </a:xfrm>
        </p:spPr>
        <p:txBody>
          <a:bodyPr anchor="t">
            <a:noAutofit/>
          </a:bodyPr>
          <a:lstStyle/>
          <a:p>
            <a:pPr marL="457200" indent="-457200">
              <a:lnSpc>
                <a:spcPct val="120000"/>
              </a:lnSpc>
              <a:buFont typeface="+mj-lt"/>
              <a:buAutoNum type="arabicPeriod"/>
            </a:pPr>
            <a:r>
              <a:rPr lang="ja-JP" altLang="en-US" sz="2000" b="1" dirty="0">
                <a:latin typeface="BIZ UDPゴシック" panose="020B0400000000000000" pitchFamily="50" charset="-128"/>
                <a:ea typeface="BIZ UDPゴシック" panose="020B0400000000000000" pitchFamily="50" charset="-128"/>
              </a:rPr>
              <a:t>振り返りシート①</a:t>
            </a:r>
            <a:endParaRPr lang="en-US" altLang="ja-JP" sz="2000" b="1" dirty="0">
              <a:latin typeface="BIZ UDPゴシック" panose="020B0400000000000000" pitchFamily="50" charset="-128"/>
              <a:ea typeface="BIZ UDPゴシック" panose="020B0400000000000000" pitchFamily="50" charset="-128"/>
            </a:endParaRPr>
          </a:p>
          <a:p>
            <a:pPr marL="442913" indent="-82550">
              <a:lnSpc>
                <a:spcPct val="120000"/>
              </a:lnSpc>
            </a:pPr>
            <a:r>
              <a:rPr lang="ja-JP" altLang="en-US" sz="2000" dirty="0">
                <a:latin typeface="BIZ UDPゴシック" panose="020B0400000000000000" pitchFamily="50" charset="-128"/>
                <a:ea typeface="BIZ UDPゴシック" panose="020B0400000000000000" pitchFamily="50" charset="-128"/>
              </a:rPr>
              <a:t>試合に出場する各自が、発表原稿と共に試合会場へ持ち込み、</a:t>
            </a:r>
            <a:r>
              <a:rPr lang="ja-JP" altLang="en-US" sz="2000" b="1" u="sng" dirty="0">
                <a:latin typeface="BIZ UDPゴシック" panose="020B0400000000000000" pitchFamily="50" charset="-128"/>
                <a:ea typeface="BIZ UDPゴシック" panose="020B0400000000000000" pitchFamily="50" charset="-128"/>
              </a:rPr>
              <a:t>試合中の準備時間等のタイミング</a:t>
            </a:r>
            <a:r>
              <a:rPr lang="ja-JP" altLang="en-US" sz="2000" dirty="0">
                <a:latin typeface="BIZ UDPゴシック" panose="020B0400000000000000" pitchFamily="50" charset="-128"/>
                <a:ea typeface="BIZ UDPゴシック" panose="020B0400000000000000" pitchFamily="50" charset="-128"/>
              </a:rPr>
              <a:t>を使って、自分のスピーチ・議論内容についての振り返りを記入してください。</a:t>
            </a:r>
            <a:endParaRPr lang="en-US" altLang="ja-JP" sz="2000" b="1" dirty="0">
              <a:latin typeface="BIZ UDPゴシック" panose="020B0400000000000000" pitchFamily="50" charset="-128"/>
              <a:ea typeface="BIZ UDPゴシック" panose="020B0400000000000000" pitchFamily="50" charset="-128"/>
            </a:endParaRPr>
          </a:p>
          <a:p>
            <a:pPr marL="457200" indent="-457200">
              <a:lnSpc>
                <a:spcPct val="120000"/>
              </a:lnSpc>
              <a:buFont typeface="+mj-lt"/>
              <a:buAutoNum type="arabicPeriod" startAt="2"/>
            </a:pPr>
            <a:r>
              <a:rPr lang="ja-JP" altLang="en-US" sz="2000" b="1" dirty="0">
                <a:latin typeface="BIZ UDPゴシック" panose="020B0400000000000000" pitchFamily="50" charset="-128"/>
                <a:ea typeface="BIZ UDPゴシック" panose="020B0400000000000000" pitchFamily="50" charset="-128"/>
              </a:rPr>
              <a:t>振り返りシート②</a:t>
            </a:r>
            <a:endParaRPr lang="en-US" altLang="ja-JP" sz="2000" b="1" dirty="0">
              <a:latin typeface="BIZ UDPゴシック" panose="020B0400000000000000" pitchFamily="50" charset="-128"/>
              <a:ea typeface="BIZ UDPゴシック" panose="020B0400000000000000" pitchFamily="50" charset="-128"/>
            </a:endParaRPr>
          </a:p>
          <a:p>
            <a:pPr marL="442913" indent="-82550">
              <a:lnSpc>
                <a:spcPct val="120000"/>
              </a:lnSpc>
            </a:pPr>
            <a:r>
              <a:rPr lang="ja-JP" altLang="en-US" sz="2000" dirty="0">
                <a:latin typeface="BIZ UDPゴシック" panose="020B0400000000000000" pitchFamily="50" charset="-128"/>
                <a:ea typeface="BIZ UDPゴシック" panose="020B0400000000000000" pitchFamily="50" charset="-128"/>
              </a:rPr>
              <a:t>試合に出場する各自が、発表原稿と共に試合会場へ持ち込み、</a:t>
            </a:r>
            <a:r>
              <a:rPr lang="ja-JP" altLang="en-US" sz="2000" b="1" u="sng" dirty="0">
                <a:latin typeface="BIZ UDPゴシック" panose="020B0400000000000000" pitchFamily="50" charset="-128"/>
                <a:ea typeface="BIZ UDPゴシック" panose="020B0400000000000000" pitchFamily="50" charset="-128"/>
              </a:rPr>
              <a:t>審判の講評・判定を聞きながらメモ</a:t>
            </a:r>
            <a:r>
              <a:rPr lang="ja-JP" altLang="en-US" sz="2000" dirty="0">
                <a:latin typeface="BIZ UDPゴシック" panose="020B0400000000000000" pitchFamily="50" charset="-128"/>
                <a:ea typeface="BIZ UDPゴシック" panose="020B0400000000000000" pitchFamily="50" charset="-128"/>
              </a:rPr>
              <a:t>として活用してください。</a:t>
            </a:r>
            <a:endParaRPr lang="en-US" altLang="ja-JP" sz="2000" dirty="0">
              <a:latin typeface="BIZ UDPゴシック" panose="020B0400000000000000" pitchFamily="50" charset="-128"/>
              <a:ea typeface="BIZ UDPゴシック" panose="020B0400000000000000" pitchFamily="50" charset="-128"/>
            </a:endParaRPr>
          </a:p>
          <a:p>
            <a:pPr marL="457200" lvl="1" indent="0">
              <a:lnSpc>
                <a:spcPct val="120000"/>
              </a:lnSpc>
              <a:buNone/>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振り返りシート①に記入した内容も活用すると、振り返りの内容が充実します！</a:t>
            </a:r>
            <a:endParaRPr lang="en-US" altLang="ja-JP" sz="1600" dirty="0">
              <a:latin typeface="BIZ UDPゴシック" panose="020B0400000000000000" pitchFamily="50" charset="-128"/>
              <a:ea typeface="BIZ UDPゴシック" panose="020B0400000000000000" pitchFamily="50" charset="-128"/>
            </a:endParaRPr>
          </a:p>
          <a:p>
            <a:pPr marL="457200" indent="-457200">
              <a:lnSpc>
                <a:spcPct val="120000"/>
              </a:lnSpc>
              <a:buFont typeface="+mj-lt"/>
              <a:buAutoNum type="arabicPeriod" startAt="3"/>
            </a:pPr>
            <a:r>
              <a:rPr lang="ja-JP" altLang="en-US" sz="2000" b="1" dirty="0">
                <a:latin typeface="BIZ UDPゴシック" panose="020B0400000000000000" pitchFamily="50" charset="-128"/>
                <a:ea typeface="BIZ UDPゴシック" panose="020B0400000000000000" pitchFamily="50" charset="-128"/>
              </a:rPr>
              <a:t>振り返りシート③</a:t>
            </a:r>
            <a:endParaRPr lang="en-US" altLang="ja-JP" sz="2000" b="1" dirty="0">
              <a:latin typeface="BIZ UDPゴシック" panose="020B0400000000000000" pitchFamily="50" charset="-128"/>
              <a:ea typeface="BIZ UDPゴシック" panose="020B0400000000000000" pitchFamily="50" charset="-128"/>
            </a:endParaRPr>
          </a:p>
          <a:p>
            <a:pPr marL="442913" indent="-82550">
              <a:lnSpc>
                <a:spcPct val="120000"/>
              </a:lnSpc>
            </a:pPr>
            <a:r>
              <a:rPr lang="ja-JP" altLang="en-US" sz="2000" b="1" u="sng" dirty="0">
                <a:latin typeface="BIZ UDPゴシック" panose="020B0400000000000000" pitchFamily="50" charset="-128"/>
                <a:ea typeface="BIZ UDPゴシック" panose="020B0400000000000000" pitchFamily="50" charset="-128"/>
              </a:rPr>
              <a:t>試合（大会）終了後</a:t>
            </a:r>
            <a:r>
              <a:rPr lang="ja-JP" altLang="en-US" sz="2000" dirty="0">
                <a:latin typeface="BIZ UDPゴシック" panose="020B0400000000000000" pitchFamily="50" charset="-128"/>
                <a:ea typeface="BIZ UDPゴシック" panose="020B0400000000000000" pitchFamily="50" charset="-128"/>
              </a:rPr>
              <a:t>、振り返りシート①・②を使いながら、自分だけではなく、チームメンバーらのコメントを参考に気づきを深め、次の試合（大会）に向けた課題の発見、目標の設定に役立ててください。</a:t>
            </a:r>
            <a:endParaRPr lang="en-US" altLang="ja-JP" sz="2000" dirty="0">
              <a:latin typeface="BIZ UDPゴシック" panose="020B0400000000000000" pitchFamily="50" charset="-128"/>
              <a:ea typeface="BIZ UDPゴシック" panose="020B0400000000000000" pitchFamily="50" charset="-128"/>
            </a:endParaRPr>
          </a:p>
        </p:txBody>
      </p:sp>
      <p:sp>
        <p:nvSpPr>
          <p:cNvPr id="20" name="スライド番号プレースホルダー 19">
            <a:extLst>
              <a:ext uri="{FF2B5EF4-FFF2-40B4-BE49-F238E27FC236}">
                <a16:creationId xmlns:a16="http://schemas.microsoft.com/office/drawing/2014/main" id="{377DF95D-50F5-5DFA-B16B-9D28E9023178}"/>
              </a:ext>
            </a:extLst>
          </p:cNvPr>
          <p:cNvSpPr>
            <a:spLocks noGrp="1"/>
          </p:cNvSpPr>
          <p:nvPr>
            <p:ph type="sldNum" sz="quarter" idx="12"/>
          </p:nvPr>
        </p:nvSpPr>
        <p:spPr>
          <a:xfrm>
            <a:off x="7086600" y="6488939"/>
            <a:ext cx="2057400" cy="365125"/>
          </a:xfrm>
        </p:spPr>
        <p:txBody>
          <a:bodyPr/>
          <a:lstStyle/>
          <a:p>
            <a:fld id="{464578B4-8989-4FAF-BF47-A9F6E95D3226}" type="slidenum">
              <a:rPr kumimoji="1" lang="ja-JP" altLang="en-US" smtClean="0">
                <a:latin typeface="BIZ UDPゴシック" panose="020B0400000000000000" pitchFamily="50" charset="-128"/>
                <a:ea typeface="BIZ UDPゴシック" panose="020B0400000000000000" pitchFamily="50" charset="-128"/>
              </a:rPr>
              <a:t>2</a:t>
            </a:fld>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1916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A5FAF-FB3D-3924-9D1B-5F60214043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ED9EEB1-7C19-0225-F601-38A0368F9DDF}"/>
              </a:ext>
            </a:extLst>
          </p:cNvPr>
          <p:cNvSpPr>
            <a:spLocks noGrp="1"/>
          </p:cNvSpPr>
          <p:nvPr>
            <p:ph type="title"/>
          </p:nvPr>
        </p:nvSpPr>
        <p:spPr>
          <a:xfrm>
            <a:off x="-2" y="169598"/>
            <a:ext cx="9144000" cy="555543"/>
          </a:xfrm>
        </p:spPr>
        <p:txBody>
          <a:bodyPr>
            <a:normAutofit/>
          </a:bodyPr>
          <a:lstStyle/>
          <a:p>
            <a:r>
              <a:rPr kumimoji="1" lang="ja-JP" altLang="en-US" sz="2400" dirty="0">
                <a:latin typeface="BIZ UDPゴシック" panose="020B0400000000000000" pitchFamily="50" charset="-128"/>
                <a:ea typeface="BIZ UDPゴシック" panose="020B0400000000000000" pitchFamily="50" charset="-128"/>
              </a:rPr>
              <a:t>◆本教材の使い方</a:t>
            </a:r>
            <a:endParaRPr kumimoji="1" lang="ja-JP" altLang="en-US" sz="2400" dirty="0"/>
          </a:p>
        </p:txBody>
      </p:sp>
      <p:sp>
        <p:nvSpPr>
          <p:cNvPr id="20" name="スライド番号プレースホルダー 19">
            <a:extLst>
              <a:ext uri="{FF2B5EF4-FFF2-40B4-BE49-F238E27FC236}">
                <a16:creationId xmlns:a16="http://schemas.microsoft.com/office/drawing/2014/main" id="{C6A10F69-5254-FDCC-44A6-BBFA4B8162DA}"/>
              </a:ext>
            </a:extLst>
          </p:cNvPr>
          <p:cNvSpPr>
            <a:spLocks noGrp="1"/>
          </p:cNvSpPr>
          <p:nvPr>
            <p:ph type="sldNum" sz="quarter" idx="12"/>
          </p:nvPr>
        </p:nvSpPr>
        <p:spPr>
          <a:xfrm>
            <a:off x="7086600" y="6488939"/>
            <a:ext cx="2057400" cy="365125"/>
          </a:xfrm>
        </p:spPr>
        <p:txBody>
          <a:bodyPr/>
          <a:lstStyle/>
          <a:p>
            <a:fld id="{464578B4-8989-4FAF-BF47-A9F6E95D3226}" type="slidenum">
              <a:rPr kumimoji="1" lang="ja-JP" altLang="en-US" smtClean="0">
                <a:latin typeface="BIZ UDPゴシック" panose="020B0400000000000000" pitchFamily="50" charset="-128"/>
                <a:ea typeface="BIZ UDPゴシック" panose="020B0400000000000000" pitchFamily="50" charset="-128"/>
              </a:rPr>
              <a:t>3</a:t>
            </a:fld>
            <a:endParaRPr kumimoji="1" lang="ja-JP" altLang="en-US">
              <a:latin typeface="BIZ UDPゴシック" panose="020B0400000000000000" pitchFamily="50" charset="-128"/>
              <a:ea typeface="BIZ UDPゴシック" panose="020B0400000000000000" pitchFamily="50" charset="-128"/>
            </a:endParaRPr>
          </a:p>
        </p:txBody>
      </p:sp>
      <p:graphicFrame>
        <p:nvGraphicFramePr>
          <p:cNvPr id="5" name="表 4">
            <a:extLst>
              <a:ext uri="{FF2B5EF4-FFF2-40B4-BE49-F238E27FC236}">
                <a16:creationId xmlns:a16="http://schemas.microsoft.com/office/drawing/2014/main" id="{6087E8B4-6515-180E-4296-A7ED688E5BEF}"/>
              </a:ext>
            </a:extLst>
          </p:cNvPr>
          <p:cNvGraphicFramePr>
            <a:graphicFrameLocks noGrp="1"/>
          </p:cNvGraphicFramePr>
          <p:nvPr>
            <p:extLst>
              <p:ext uri="{D42A27DB-BD31-4B8C-83A1-F6EECF244321}">
                <p14:modId xmlns:p14="http://schemas.microsoft.com/office/powerpoint/2010/main" val="2790530980"/>
              </p:ext>
            </p:extLst>
          </p:nvPr>
        </p:nvGraphicFramePr>
        <p:xfrm>
          <a:off x="480291" y="841706"/>
          <a:ext cx="8405091" cy="2476457"/>
        </p:xfrm>
        <a:graphic>
          <a:graphicData uri="http://schemas.openxmlformats.org/drawingml/2006/table">
            <a:tbl>
              <a:tblPr firstRow="1" bandRow="1">
                <a:tableStyleId>{5C22544A-7EE6-4342-B048-85BDC9FD1C3A}</a:tableStyleId>
              </a:tblPr>
              <a:tblGrid>
                <a:gridCol w="8405091">
                  <a:extLst>
                    <a:ext uri="{9D8B030D-6E8A-4147-A177-3AD203B41FA5}">
                      <a16:colId xmlns:a16="http://schemas.microsoft.com/office/drawing/2014/main" val="3029741581"/>
                    </a:ext>
                  </a:extLst>
                </a:gridCol>
              </a:tblGrid>
              <a:tr h="2476457">
                <a:tc>
                  <a:txBody>
                    <a:bodyPr/>
                    <a:lstStyle/>
                    <a:p>
                      <a:pPr>
                        <a:lnSpc>
                          <a:spcPct val="150000"/>
                        </a:lnSpc>
                      </a:pPr>
                      <a:r>
                        <a:rPr kumimoji="1" lang="en-US" altLang="ja-JP" sz="1300" b="0" baseline="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0" baseline="0" dirty="0">
                          <a:solidFill>
                            <a:schemeClr val="tx1"/>
                          </a:solidFill>
                          <a:latin typeface="BIZ UDPゴシック" panose="020B0400000000000000" pitchFamily="50" charset="-128"/>
                          <a:ea typeface="BIZ UDPゴシック" panose="020B0400000000000000" pitchFamily="50" charset="-128"/>
                        </a:rPr>
                        <a:t>指導する立場の方へ</a:t>
                      </a:r>
                      <a:r>
                        <a:rPr kumimoji="1" lang="en-US" altLang="ja-JP" sz="1300" b="0" baseline="0" dirty="0">
                          <a:solidFill>
                            <a:schemeClr val="tx1"/>
                          </a:solidFill>
                          <a:latin typeface="BIZ UDPゴシック" panose="020B0400000000000000" pitchFamily="50" charset="-128"/>
                          <a:ea typeface="BIZ UDPゴシック" panose="020B0400000000000000" pitchFamily="50" charset="-128"/>
                        </a:rPr>
                        <a:t>】</a:t>
                      </a:r>
                    </a:p>
                    <a:p>
                      <a:pPr marL="285750" indent="-285750">
                        <a:lnSpc>
                          <a:spcPct val="150000"/>
                        </a:lnSpc>
                        <a:buFont typeface="Arial" panose="020B0604020202020204" pitchFamily="34" charset="0"/>
                        <a:buChar char="•"/>
                      </a:pPr>
                      <a:r>
                        <a:rPr kumimoji="1" lang="ja-JP" altLang="en-US" sz="1300" b="0" baseline="0" dirty="0">
                          <a:solidFill>
                            <a:schemeClr val="tx1"/>
                          </a:solidFill>
                          <a:latin typeface="BIZ UDPゴシック" panose="020B0400000000000000" pitchFamily="50" charset="-128"/>
                          <a:ea typeface="BIZ UDPゴシック" panose="020B0400000000000000" pitchFamily="50" charset="-128"/>
                        </a:rPr>
                        <a:t>顧問、引率等の方も生徒と一緒に振り返りシートを記入ください。</a:t>
                      </a:r>
                      <a:endParaRPr kumimoji="1" lang="en-US" altLang="ja-JP" sz="1300" b="0" baseline="0" dirty="0">
                        <a:solidFill>
                          <a:schemeClr val="tx1"/>
                        </a:solidFill>
                        <a:latin typeface="BIZ UDPゴシック" panose="020B0400000000000000" pitchFamily="50" charset="-128"/>
                        <a:ea typeface="BIZ UDPゴシック" panose="020B0400000000000000" pitchFamily="50" charset="-128"/>
                      </a:endParaRPr>
                    </a:p>
                    <a:p>
                      <a:pPr marL="285750" indent="-285750">
                        <a:lnSpc>
                          <a:spcPct val="150000"/>
                        </a:lnSpc>
                        <a:buFont typeface="Arial" panose="020B0604020202020204" pitchFamily="34" charset="0"/>
                        <a:buChar char="•"/>
                      </a:pPr>
                      <a:r>
                        <a:rPr kumimoji="1" lang="ja-JP" altLang="en-US" sz="1300" b="0" baseline="0" dirty="0">
                          <a:solidFill>
                            <a:schemeClr val="tx1"/>
                          </a:solidFill>
                          <a:latin typeface="BIZ UDPゴシック" panose="020B0400000000000000" pitchFamily="50" charset="-128"/>
                          <a:ea typeface="BIZ UDPゴシック" panose="020B0400000000000000" pitchFamily="50" charset="-128"/>
                        </a:rPr>
                        <a:t>後述するように、振り返りシート②は生徒同士が一緒に確認、意見交換しながら作成することが望ましいため、生徒の自主性を尊重しつつ、振り返りの場づくり（進行、意見交換が進まない場合の助言等）にご協力ください。</a:t>
                      </a:r>
                      <a:endParaRPr kumimoji="1" lang="en-US" altLang="ja-JP" sz="1300" b="0" baseline="0" dirty="0">
                        <a:solidFill>
                          <a:schemeClr val="tx1"/>
                        </a:solidFill>
                        <a:latin typeface="BIZ UDPゴシック" panose="020B0400000000000000" pitchFamily="50" charset="-128"/>
                        <a:ea typeface="BIZ UDPゴシック" panose="020B0400000000000000" pitchFamily="50" charset="-128"/>
                      </a:endParaRPr>
                    </a:p>
                    <a:p>
                      <a:pPr marL="285750" indent="-285750">
                        <a:lnSpc>
                          <a:spcPct val="150000"/>
                        </a:lnSpc>
                        <a:buFont typeface="Arial" panose="020B0604020202020204" pitchFamily="34" charset="0"/>
                        <a:buChar char="•"/>
                      </a:pPr>
                      <a:r>
                        <a:rPr kumimoji="1" lang="ja-JP" altLang="en-US" sz="1300" b="0" baseline="0" dirty="0">
                          <a:solidFill>
                            <a:schemeClr val="tx1"/>
                          </a:solidFill>
                          <a:latin typeface="BIZ UDPゴシック" panose="020B0400000000000000" pitchFamily="50" charset="-128"/>
                          <a:ea typeface="BIZ UDPゴシック" panose="020B0400000000000000" pitchFamily="50" charset="-128"/>
                        </a:rPr>
                        <a:t>「こんなことを書いていいのかな</a:t>
                      </a:r>
                      <a:r>
                        <a:rPr kumimoji="1" lang="en-US" altLang="ja-JP" sz="1300" b="0" baseline="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0" baseline="0" dirty="0">
                          <a:solidFill>
                            <a:schemeClr val="tx1"/>
                          </a:solidFill>
                          <a:latin typeface="BIZ UDPゴシック" panose="020B0400000000000000" pitchFamily="50" charset="-128"/>
                          <a:ea typeface="BIZ UDPゴシック" panose="020B0400000000000000" pitchFamily="50" charset="-128"/>
                        </a:rPr>
                        <a:t>」「何にもできなかった</a:t>
                      </a:r>
                      <a:r>
                        <a:rPr kumimoji="1" lang="en-US" altLang="ja-JP" sz="1300" b="0" baseline="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0" baseline="0" dirty="0">
                          <a:solidFill>
                            <a:schemeClr val="tx1"/>
                          </a:solidFill>
                          <a:latin typeface="BIZ UDPゴシック" panose="020B0400000000000000" pitchFamily="50" charset="-128"/>
                          <a:ea typeface="BIZ UDPゴシック" panose="020B0400000000000000" pitchFamily="50" charset="-128"/>
                        </a:rPr>
                        <a:t>」等の理由で、なかなか振り返りシートへの記入が進まない生徒もいるかもしれません。顧問、引率等の方には、「正解・不正解があるわけではない」「自分なりに感じたことを書いてみよう」といった言葉を生徒にかけていただき、少しでも前向きにディベートに取り組むことができるよう、指導いただけると幸いです。</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42372041"/>
                  </a:ext>
                </a:extLst>
              </a:tr>
            </a:tbl>
          </a:graphicData>
        </a:graphic>
      </p:graphicFrame>
      <p:pic>
        <p:nvPicPr>
          <p:cNvPr id="7" name="グラフィックス 6" descr="電球 単色塗りつぶし">
            <a:extLst>
              <a:ext uri="{FF2B5EF4-FFF2-40B4-BE49-F238E27FC236}">
                <a16:creationId xmlns:a16="http://schemas.microsoft.com/office/drawing/2014/main" id="{6EBB4C00-1D70-F43A-8432-E3ED5053DD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9285" y="926658"/>
            <a:ext cx="232790" cy="232790"/>
          </a:xfrm>
          <a:prstGeom prst="rect">
            <a:avLst/>
          </a:prstGeom>
        </p:spPr>
      </p:pic>
      <p:graphicFrame>
        <p:nvGraphicFramePr>
          <p:cNvPr id="8" name="表 7">
            <a:extLst>
              <a:ext uri="{FF2B5EF4-FFF2-40B4-BE49-F238E27FC236}">
                <a16:creationId xmlns:a16="http://schemas.microsoft.com/office/drawing/2014/main" id="{AC0ED260-0470-B1D6-626D-31B42C2367F1}"/>
              </a:ext>
            </a:extLst>
          </p:cNvPr>
          <p:cNvGraphicFramePr>
            <a:graphicFrameLocks noGrp="1"/>
          </p:cNvGraphicFramePr>
          <p:nvPr>
            <p:extLst>
              <p:ext uri="{D42A27DB-BD31-4B8C-83A1-F6EECF244321}">
                <p14:modId xmlns:p14="http://schemas.microsoft.com/office/powerpoint/2010/main" val="2983276598"/>
              </p:ext>
            </p:extLst>
          </p:nvPr>
        </p:nvGraphicFramePr>
        <p:xfrm>
          <a:off x="923636" y="3539838"/>
          <a:ext cx="7961746" cy="3062351"/>
        </p:xfrm>
        <a:graphic>
          <a:graphicData uri="http://schemas.openxmlformats.org/drawingml/2006/table">
            <a:tbl>
              <a:tblPr firstRow="1" bandRow="1">
                <a:tableStyleId>{5C22544A-7EE6-4342-B048-85BDC9FD1C3A}</a:tableStyleId>
              </a:tblPr>
              <a:tblGrid>
                <a:gridCol w="7961746">
                  <a:extLst>
                    <a:ext uri="{9D8B030D-6E8A-4147-A177-3AD203B41FA5}">
                      <a16:colId xmlns:a16="http://schemas.microsoft.com/office/drawing/2014/main" val="2173801090"/>
                    </a:ext>
                  </a:extLst>
                </a:gridCol>
              </a:tblGrid>
              <a:tr h="370840">
                <a:tc>
                  <a:txBody>
                    <a:bodyPr/>
                    <a:lstStyle/>
                    <a:p>
                      <a:pPr>
                        <a:lnSpc>
                          <a:spcPct val="150000"/>
                        </a:lnSpc>
                      </a:pPr>
                      <a:r>
                        <a:rPr kumimoji="1" lang="en-US" altLang="ja-JP" sz="1200" b="0" dirty="0">
                          <a:solidFill>
                            <a:schemeClr val="tx1"/>
                          </a:solidFill>
                          <a:latin typeface="BIZ UDPゴシック" panose="020B0400000000000000" pitchFamily="50" charset="-128"/>
                          <a:ea typeface="BIZ UDPゴシック" panose="020B0400000000000000" pitchFamily="50" charset="-128"/>
                        </a:rPr>
                        <a:t>Tips</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：振り返りシートの記入が進まない生徒に対するヒント（例：</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できた、満足していること</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en-US" altLang="ja-JP" sz="1200" b="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立論・応答</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a:t>
                      </a:r>
                    </a:p>
                    <a:p>
                      <a:pPr>
                        <a:lnSpc>
                          <a:spcPct val="150000"/>
                        </a:lnSpc>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・制限時間内に原稿を読み切ることができた</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・相手の質問に対して、沈黙することなく、答えることができた</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en-US" altLang="ja-JP" sz="1200" b="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質疑</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a:t>
                      </a:r>
                    </a:p>
                    <a:p>
                      <a:pPr>
                        <a:lnSpc>
                          <a:spcPct val="150000"/>
                        </a:lnSpc>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・質問する際、対戦相手だけではなく、審判ともアイコンタクトを</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1</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回は行うことができた</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en-US" altLang="ja-JP" sz="1200" b="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反駁</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a:t>
                      </a:r>
                    </a:p>
                    <a:p>
                      <a:pPr>
                        <a:lnSpc>
                          <a:spcPct val="150000"/>
                        </a:lnSpc>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4</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分間、一度も沈黙することなく話しきることができた</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・相手の立論に対する反論だけではなく、自分の立論に対する反論への再反論も同時に行うことができた</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en-US" altLang="ja-JP" sz="1200" b="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その他</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a:t>
                      </a:r>
                    </a:p>
                    <a:p>
                      <a:pPr>
                        <a:lnSpc>
                          <a:spcPct val="150000"/>
                        </a:lnSpc>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・相手の話している内容をある程度理解することができた（フローシートを書くことができた）</a:t>
                      </a:r>
                    </a:p>
                  </a:txBody>
                  <a:tcPr>
                    <a:solidFill>
                      <a:srgbClr val="DCFCF9"/>
                    </a:solidFill>
                  </a:tcPr>
                </a:tc>
                <a:extLst>
                  <a:ext uri="{0D108BD9-81ED-4DB2-BD59-A6C34878D82A}">
                    <a16:rowId xmlns:a16="http://schemas.microsoft.com/office/drawing/2014/main" val="687212716"/>
                  </a:ext>
                </a:extLst>
              </a:tr>
            </a:tbl>
          </a:graphicData>
        </a:graphic>
      </p:graphicFrame>
    </p:spTree>
    <p:extLst>
      <p:ext uri="{BB962C8B-B14F-4D97-AF65-F5344CB8AC3E}">
        <p14:creationId xmlns:p14="http://schemas.microsoft.com/office/powerpoint/2010/main" val="392310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19">
            <a:extLst>
              <a:ext uri="{FF2B5EF4-FFF2-40B4-BE49-F238E27FC236}">
                <a16:creationId xmlns:a16="http://schemas.microsoft.com/office/drawing/2014/main" id="{377DF95D-50F5-5DFA-B16B-9D28E9023178}"/>
              </a:ext>
            </a:extLst>
          </p:cNvPr>
          <p:cNvSpPr>
            <a:spLocks noGrp="1"/>
          </p:cNvSpPr>
          <p:nvPr>
            <p:ph type="sldNum" sz="quarter" idx="12"/>
          </p:nvPr>
        </p:nvSpPr>
        <p:spPr>
          <a:xfrm>
            <a:off x="7086600" y="6488939"/>
            <a:ext cx="2057400" cy="365125"/>
          </a:xfrm>
        </p:spPr>
        <p:txBody>
          <a:bodyPr/>
          <a:lstStyle/>
          <a:p>
            <a:fld id="{464578B4-8989-4FAF-BF47-A9F6E95D3226}" type="slidenum">
              <a:rPr kumimoji="1" lang="ja-JP" altLang="en-US" smtClean="0">
                <a:latin typeface="BIZ UDPゴシック" panose="020B0400000000000000" pitchFamily="50" charset="-128"/>
                <a:ea typeface="BIZ UDPゴシック" panose="020B0400000000000000" pitchFamily="50" charset="-128"/>
              </a:rPr>
              <a:t>4</a:t>
            </a:fld>
            <a:endParaRPr kumimoji="1" lang="ja-JP" altLang="en-US">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DC772752-FC04-6FD7-A7CF-863CE897FC9A}"/>
              </a:ext>
            </a:extLst>
          </p:cNvPr>
          <p:cNvSpPr txBox="1">
            <a:spLocks/>
          </p:cNvSpPr>
          <p:nvPr/>
        </p:nvSpPr>
        <p:spPr>
          <a:xfrm>
            <a:off x="293983" y="325059"/>
            <a:ext cx="4936067" cy="344076"/>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参考</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振り返りシート③作成の進め方（例）</a:t>
            </a:r>
          </a:p>
        </p:txBody>
      </p:sp>
      <p:sp>
        <p:nvSpPr>
          <p:cNvPr id="11" name="矢印: 五方向 10">
            <a:extLst>
              <a:ext uri="{FF2B5EF4-FFF2-40B4-BE49-F238E27FC236}">
                <a16:creationId xmlns:a16="http://schemas.microsoft.com/office/drawing/2014/main" id="{8E2A85D0-643F-3679-1F6D-8EAA4246D1C3}"/>
              </a:ext>
            </a:extLst>
          </p:cNvPr>
          <p:cNvSpPr/>
          <p:nvPr/>
        </p:nvSpPr>
        <p:spPr>
          <a:xfrm>
            <a:off x="414863" y="999314"/>
            <a:ext cx="1980000" cy="484632"/>
          </a:xfrm>
          <a:prstGeom prst="homePlate">
            <a:avLst/>
          </a:prstGeom>
          <a:solidFill>
            <a:schemeClr val="accent4">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4">
                    <a:lumMod val="50000"/>
                  </a:schemeClr>
                </a:solidFill>
                <a:latin typeface="Meiryo UI" panose="020B0604030504040204" pitchFamily="50" charset="-128"/>
                <a:ea typeface="Meiryo UI" panose="020B0604030504040204" pitchFamily="50" charset="-128"/>
              </a:rPr>
              <a:t>振り返りシート②の紹介</a:t>
            </a:r>
          </a:p>
        </p:txBody>
      </p:sp>
      <p:sp>
        <p:nvSpPr>
          <p:cNvPr id="12" name="矢印: 山形 11">
            <a:extLst>
              <a:ext uri="{FF2B5EF4-FFF2-40B4-BE49-F238E27FC236}">
                <a16:creationId xmlns:a16="http://schemas.microsoft.com/office/drawing/2014/main" id="{209D8138-2B05-C99C-7FB1-D6AC8F3754EE}"/>
              </a:ext>
            </a:extLst>
          </p:cNvPr>
          <p:cNvSpPr/>
          <p:nvPr/>
        </p:nvSpPr>
        <p:spPr>
          <a:xfrm>
            <a:off x="2499549" y="993507"/>
            <a:ext cx="1980000" cy="484632"/>
          </a:xfrm>
          <a:prstGeom prst="chevron">
            <a:avLst/>
          </a:prstGeom>
          <a:solidFill>
            <a:schemeClr val="accent4">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4">
                    <a:lumMod val="50000"/>
                  </a:schemeClr>
                </a:solidFill>
                <a:latin typeface="Meiryo UI" panose="020B0604030504040204" pitchFamily="50" charset="-128"/>
                <a:ea typeface="Meiryo UI" panose="020B0604030504040204" pitchFamily="50" charset="-128"/>
              </a:rPr>
              <a:t>他己</a:t>
            </a:r>
            <a:r>
              <a:rPr kumimoji="1" lang="en-US" altLang="ja-JP" sz="1600" dirty="0">
                <a:solidFill>
                  <a:schemeClr val="accent4">
                    <a:lumMod val="50000"/>
                  </a:schemeClr>
                </a:solidFill>
                <a:latin typeface="Meiryo UI" panose="020B0604030504040204" pitchFamily="50" charset="-128"/>
                <a:ea typeface="Meiryo UI" panose="020B0604030504040204" pitchFamily="50" charset="-128"/>
              </a:rPr>
              <a:t>/</a:t>
            </a:r>
            <a:r>
              <a:rPr kumimoji="1" lang="ja-JP" altLang="en-US" sz="1600" dirty="0">
                <a:solidFill>
                  <a:schemeClr val="accent4">
                    <a:lumMod val="50000"/>
                  </a:schemeClr>
                </a:solidFill>
                <a:latin typeface="Meiryo UI" panose="020B0604030504040204" pitchFamily="50" charset="-128"/>
                <a:ea typeface="Meiryo UI" panose="020B0604030504040204" pitchFamily="50" charset="-128"/>
              </a:rPr>
              <a:t>自己評価</a:t>
            </a:r>
            <a:endParaRPr kumimoji="1" lang="en-US" altLang="ja-JP" sz="1600" dirty="0">
              <a:solidFill>
                <a:schemeClr val="accent4">
                  <a:lumMod val="50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53792F6-2B95-D651-C2F8-9CCFC2B7ABF1}"/>
              </a:ext>
            </a:extLst>
          </p:cNvPr>
          <p:cNvSpPr txBox="1"/>
          <p:nvPr/>
        </p:nvSpPr>
        <p:spPr>
          <a:xfrm>
            <a:off x="414863" y="1663690"/>
            <a:ext cx="1786470" cy="3033459"/>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各自が記入した振り返りシート②の内容を互いに紹介しましょう</a:t>
            </a:r>
            <a:endParaRPr kumimoji="1" lang="en-US" altLang="ja-JP" sz="16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1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チームメンバーらが話した内容をよく聞き、適宜メモを取りましょう</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B2547228-CC54-D8FA-EF3F-5CAD79ADDA82}"/>
              </a:ext>
            </a:extLst>
          </p:cNvPr>
          <p:cNvSpPr txBox="1"/>
          <p:nvPr/>
        </p:nvSpPr>
        <p:spPr>
          <a:xfrm>
            <a:off x="2499549" y="1663690"/>
            <a:ext cx="1894651" cy="4116833"/>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「チームメンバーのスピーチ」のパートで紹介があった内容（チームメンバーからの評価</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他己評価</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）を確認、整理しましょう</a:t>
            </a:r>
            <a:endParaRPr kumimoji="1" lang="en-US" altLang="ja-JP" sz="16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1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他己評価を踏まえ、必要に応じて、試合（大会）時の自己評価を更新しましょう</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7" name="矢印: 山形 16">
            <a:extLst>
              <a:ext uri="{FF2B5EF4-FFF2-40B4-BE49-F238E27FC236}">
                <a16:creationId xmlns:a16="http://schemas.microsoft.com/office/drawing/2014/main" id="{5F445ADB-77E8-1DB1-F745-417D6FB6D5E9}"/>
              </a:ext>
            </a:extLst>
          </p:cNvPr>
          <p:cNvSpPr/>
          <p:nvPr/>
        </p:nvSpPr>
        <p:spPr>
          <a:xfrm>
            <a:off x="4584235" y="993507"/>
            <a:ext cx="1980000" cy="484632"/>
          </a:xfrm>
          <a:prstGeom prst="chevron">
            <a:avLst/>
          </a:prstGeom>
          <a:solidFill>
            <a:schemeClr val="accent4">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4">
                    <a:lumMod val="50000"/>
                  </a:schemeClr>
                </a:solidFill>
                <a:latin typeface="Meiryo UI" panose="020B0604030504040204" pitchFamily="50" charset="-128"/>
                <a:ea typeface="Meiryo UI" panose="020B0604030504040204" pitchFamily="50" charset="-128"/>
              </a:rPr>
              <a:t>課題の発見</a:t>
            </a:r>
          </a:p>
        </p:txBody>
      </p:sp>
      <p:sp>
        <p:nvSpPr>
          <p:cNvPr id="22" name="テキスト ボックス 21">
            <a:extLst>
              <a:ext uri="{FF2B5EF4-FFF2-40B4-BE49-F238E27FC236}">
                <a16:creationId xmlns:a16="http://schemas.microsoft.com/office/drawing/2014/main" id="{0C42C7C9-6973-F4E1-856B-9A2CA024B84D}"/>
              </a:ext>
            </a:extLst>
          </p:cNvPr>
          <p:cNvSpPr txBox="1"/>
          <p:nvPr/>
        </p:nvSpPr>
        <p:spPr>
          <a:xfrm>
            <a:off x="4572000" y="1663690"/>
            <a:ext cx="1778000" cy="2220929"/>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自己評価、審判の講評等を踏まえ、次の試合（大会）に向けた課題（個人として挑戦したいこと）を考えましょう</a:t>
            </a:r>
            <a:endParaRPr kumimoji="1" lang="en-US" altLang="ja-JP" sz="1600" dirty="0">
              <a:latin typeface="BIZ UDPゴシック" panose="020B0400000000000000" pitchFamily="50" charset="-128"/>
              <a:ea typeface="BIZ UDPゴシック" panose="020B0400000000000000" pitchFamily="50" charset="-128"/>
            </a:endParaRPr>
          </a:p>
        </p:txBody>
      </p:sp>
      <p:graphicFrame>
        <p:nvGraphicFramePr>
          <p:cNvPr id="27" name="表 26">
            <a:extLst>
              <a:ext uri="{FF2B5EF4-FFF2-40B4-BE49-F238E27FC236}">
                <a16:creationId xmlns:a16="http://schemas.microsoft.com/office/drawing/2014/main" id="{F9299EC9-B416-33E4-3A00-4C8A92636419}"/>
              </a:ext>
            </a:extLst>
          </p:cNvPr>
          <p:cNvGraphicFramePr>
            <a:graphicFrameLocks noGrp="1"/>
          </p:cNvGraphicFramePr>
          <p:nvPr>
            <p:extLst>
              <p:ext uri="{D42A27DB-BD31-4B8C-83A1-F6EECF244321}">
                <p14:modId xmlns:p14="http://schemas.microsoft.com/office/powerpoint/2010/main" val="1749415923"/>
              </p:ext>
            </p:extLst>
          </p:nvPr>
        </p:nvGraphicFramePr>
        <p:xfrm>
          <a:off x="4749802" y="4253729"/>
          <a:ext cx="4216398" cy="1229614"/>
        </p:xfrm>
        <a:graphic>
          <a:graphicData uri="http://schemas.openxmlformats.org/drawingml/2006/table">
            <a:tbl>
              <a:tblPr firstRow="1" bandRow="1">
                <a:tableStyleId>{5C22544A-7EE6-4342-B048-85BDC9FD1C3A}</a:tableStyleId>
              </a:tblPr>
              <a:tblGrid>
                <a:gridCol w="4216398">
                  <a:extLst>
                    <a:ext uri="{9D8B030D-6E8A-4147-A177-3AD203B41FA5}">
                      <a16:colId xmlns:a16="http://schemas.microsoft.com/office/drawing/2014/main" val="3029741581"/>
                    </a:ext>
                  </a:extLst>
                </a:gridCol>
              </a:tblGrid>
              <a:tr h="876257">
                <a:tc>
                  <a:txBody>
                    <a:bodyPr/>
                    <a:lstStyle/>
                    <a:p>
                      <a:pPr>
                        <a:lnSpc>
                          <a:spcPct val="150000"/>
                        </a:lnSpc>
                      </a:pPr>
                      <a:r>
                        <a:rPr kumimoji="1" lang="en-US" altLang="ja-JP" sz="1300" b="0" baseline="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0" baseline="0" dirty="0">
                          <a:solidFill>
                            <a:schemeClr val="tx1"/>
                          </a:solidFill>
                          <a:latin typeface="BIZ UDPゴシック" panose="020B0400000000000000" pitchFamily="50" charset="-128"/>
                          <a:ea typeface="BIZ UDPゴシック" panose="020B0400000000000000" pitchFamily="50" charset="-128"/>
                        </a:rPr>
                        <a:t>課題・目標を考える視点・切り口</a:t>
                      </a:r>
                      <a:r>
                        <a:rPr kumimoji="1" lang="en-US" altLang="ja-JP" sz="1300" b="0" baseline="0" dirty="0">
                          <a:solidFill>
                            <a:schemeClr val="tx1"/>
                          </a:solidFill>
                          <a:latin typeface="BIZ UDPゴシック" panose="020B0400000000000000" pitchFamily="50" charset="-128"/>
                          <a:ea typeface="BIZ UDPゴシック" panose="020B0400000000000000" pitchFamily="50" charset="-128"/>
                        </a:rPr>
                        <a:t>】</a:t>
                      </a:r>
                    </a:p>
                    <a:p>
                      <a:pPr marL="342900" indent="-342900">
                        <a:lnSpc>
                          <a:spcPct val="150000"/>
                        </a:lnSpc>
                        <a:buFont typeface="+mj-ea"/>
                        <a:buAutoNum type="circleNumDbPlain"/>
                      </a:pPr>
                      <a:r>
                        <a:rPr kumimoji="1" lang="ja-JP" altLang="en-US" sz="1300" b="0" baseline="0" dirty="0">
                          <a:solidFill>
                            <a:schemeClr val="tx1"/>
                          </a:solidFill>
                          <a:latin typeface="BIZ UDPゴシック" panose="020B0400000000000000" pitchFamily="50" charset="-128"/>
                          <a:ea typeface="BIZ UDPゴシック" panose="020B0400000000000000" pitchFamily="50" charset="-128"/>
                        </a:rPr>
                        <a:t>話し方（スピーチ）</a:t>
                      </a:r>
                      <a:endParaRPr kumimoji="1" lang="en-US" altLang="ja-JP" sz="1300" b="0" baseline="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ea"/>
                        <a:buAutoNum type="circleNumDbPlain" startAt="2"/>
                      </a:pPr>
                      <a:r>
                        <a:rPr kumimoji="1" lang="ja-JP" altLang="en-US" sz="1300" b="0" baseline="0" dirty="0">
                          <a:solidFill>
                            <a:schemeClr val="tx1"/>
                          </a:solidFill>
                          <a:latin typeface="BIZ UDPゴシック" panose="020B0400000000000000" pitchFamily="50" charset="-128"/>
                          <a:ea typeface="BIZ UDPゴシック" panose="020B0400000000000000" pitchFamily="50" charset="-128"/>
                        </a:rPr>
                        <a:t>話の内容（議論の中身、構成）</a:t>
                      </a:r>
                      <a:endParaRPr kumimoji="1" lang="en-US" altLang="ja-JP" sz="1300" b="0" baseline="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ea"/>
                        <a:buAutoNum type="circleNumDbPlain" startAt="2"/>
                      </a:pPr>
                      <a:r>
                        <a:rPr kumimoji="1" lang="ja-JP" altLang="en-US" sz="1300" b="0" baseline="0" dirty="0">
                          <a:solidFill>
                            <a:schemeClr val="tx1"/>
                          </a:solidFill>
                          <a:latin typeface="BIZ UDPゴシック" panose="020B0400000000000000" pitchFamily="50" charset="-128"/>
                          <a:ea typeface="BIZ UDPゴシック" panose="020B0400000000000000" pitchFamily="50" charset="-128"/>
                        </a:rPr>
                        <a:t>その他（証拠資料の収集、チーム内での意思疎通等）</a:t>
                      </a:r>
                      <a:endParaRPr kumimoji="1" lang="en-US" altLang="ja-JP" sz="1300" b="0" baseline="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42372041"/>
                  </a:ext>
                </a:extLst>
              </a:tr>
            </a:tbl>
          </a:graphicData>
        </a:graphic>
      </p:graphicFrame>
      <p:sp>
        <p:nvSpPr>
          <p:cNvPr id="28" name="矢印: 山形 27">
            <a:extLst>
              <a:ext uri="{FF2B5EF4-FFF2-40B4-BE49-F238E27FC236}">
                <a16:creationId xmlns:a16="http://schemas.microsoft.com/office/drawing/2014/main" id="{EA05CD0A-AA57-CA91-AB24-1858C6EA9AE2}"/>
              </a:ext>
            </a:extLst>
          </p:cNvPr>
          <p:cNvSpPr/>
          <p:nvPr/>
        </p:nvSpPr>
        <p:spPr>
          <a:xfrm>
            <a:off x="6668921" y="993507"/>
            <a:ext cx="1980000" cy="484632"/>
          </a:xfrm>
          <a:prstGeom prst="chevron">
            <a:avLst/>
          </a:prstGeom>
          <a:solidFill>
            <a:schemeClr val="accent4">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4">
                    <a:lumMod val="50000"/>
                  </a:schemeClr>
                </a:solidFill>
                <a:latin typeface="Meiryo UI" panose="020B0604030504040204" pitchFamily="50" charset="-128"/>
                <a:ea typeface="Meiryo UI" panose="020B0604030504040204" pitchFamily="50" charset="-128"/>
              </a:rPr>
              <a:t>目標設定</a:t>
            </a:r>
          </a:p>
        </p:txBody>
      </p:sp>
      <p:sp>
        <p:nvSpPr>
          <p:cNvPr id="29" name="テキスト ボックス 28">
            <a:extLst>
              <a:ext uri="{FF2B5EF4-FFF2-40B4-BE49-F238E27FC236}">
                <a16:creationId xmlns:a16="http://schemas.microsoft.com/office/drawing/2014/main" id="{4F5E7064-97D8-4E6C-0753-354E667C1C9B}"/>
              </a:ext>
            </a:extLst>
          </p:cNvPr>
          <p:cNvSpPr txBox="1"/>
          <p:nvPr/>
        </p:nvSpPr>
        <p:spPr>
          <a:xfrm>
            <a:off x="6656686" y="1663690"/>
            <a:ext cx="1778000" cy="1408399"/>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課題を踏まえ、個人とチームそれぞれの目標を設定しましょう</a:t>
            </a:r>
            <a:endParaRPr kumimoji="1"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313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793DDC-D6D3-4D53-080E-F3E7769218FE}"/>
              </a:ext>
            </a:extLst>
          </p:cNvPr>
          <p:cNvSpPr>
            <a:spLocks noGrp="1"/>
          </p:cNvSpPr>
          <p:nvPr>
            <p:ph type="title"/>
          </p:nvPr>
        </p:nvSpPr>
        <p:spPr>
          <a:xfrm>
            <a:off x="0" y="65825"/>
            <a:ext cx="9144000" cy="555543"/>
          </a:xfrm>
        </p:spPr>
        <p:txBody>
          <a:bodyPr>
            <a:normAutofit/>
          </a:bodyPr>
          <a:lstStyle/>
          <a:p>
            <a:r>
              <a:rPr kumimoji="1" lang="ja-JP" altLang="en-US" sz="2400" dirty="0">
                <a:latin typeface="BIZ UDPゴシック" panose="020B0400000000000000" pitchFamily="50" charset="-128"/>
                <a:ea typeface="BIZ UDPゴシック" panose="020B0400000000000000" pitchFamily="50" charset="-128"/>
              </a:rPr>
              <a:t>◆振り返りシート①（試合・大会中）</a:t>
            </a:r>
            <a:endParaRPr kumimoji="1" lang="ja-JP" altLang="en-US" sz="2400" dirty="0"/>
          </a:p>
        </p:txBody>
      </p:sp>
      <p:sp>
        <p:nvSpPr>
          <p:cNvPr id="20" name="スライド番号プレースホルダー 19">
            <a:extLst>
              <a:ext uri="{FF2B5EF4-FFF2-40B4-BE49-F238E27FC236}">
                <a16:creationId xmlns:a16="http://schemas.microsoft.com/office/drawing/2014/main" id="{377DF95D-50F5-5DFA-B16B-9D28E9023178}"/>
              </a:ext>
            </a:extLst>
          </p:cNvPr>
          <p:cNvSpPr>
            <a:spLocks noGrp="1"/>
          </p:cNvSpPr>
          <p:nvPr>
            <p:ph type="sldNum" sz="quarter" idx="12"/>
          </p:nvPr>
        </p:nvSpPr>
        <p:spPr>
          <a:xfrm>
            <a:off x="7086600" y="6488939"/>
            <a:ext cx="2057400" cy="365125"/>
          </a:xfrm>
        </p:spPr>
        <p:txBody>
          <a:bodyPr/>
          <a:lstStyle/>
          <a:p>
            <a:fld id="{464578B4-8989-4FAF-BF47-A9F6E95D3226}" type="slidenum">
              <a:rPr kumimoji="1" lang="ja-JP" altLang="en-US" smtClean="0">
                <a:latin typeface="BIZ UDPゴシック" panose="020B0400000000000000" pitchFamily="50" charset="-128"/>
                <a:ea typeface="BIZ UDPゴシック" panose="020B0400000000000000" pitchFamily="50" charset="-128"/>
              </a:rPr>
              <a:t>5</a:t>
            </a:fld>
            <a:endParaRPr kumimoji="1" lang="ja-JP" altLang="en-US">
              <a:latin typeface="BIZ UDPゴシック" panose="020B0400000000000000" pitchFamily="50" charset="-128"/>
              <a:ea typeface="BIZ UDPゴシック" panose="020B0400000000000000" pitchFamily="50" charset="-128"/>
            </a:endParaRPr>
          </a:p>
        </p:txBody>
      </p:sp>
      <p:graphicFrame>
        <p:nvGraphicFramePr>
          <p:cNvPr id="21" name="表 20">
            <a:extLst>
              <a:ext uri="{FF2B5EF4-FFF2-40B4-BE49-F238E27FC236}">
                <a16:creationId xmlns:a16="http://schemas.microsoft.com/office/drawing/2014/main" id="{13D3BA23-55A8-0B2F-6192-B367786411BE}"/>
              </a:ext>
            </a:extLst>
          </p:cNvPr>
          <p:cNvGraphicFramePr>
            <a:graphicFrameLocks noGrp="1"/>
          </p:cNvGraphicFramePr>
          <p:nvPr>
            <p:extLst>
              <p:ext uri="{D42A27DB-BD31-4B8C-83A1-F6EECF244321}">
                <p14:modId xmlns:p14="http://schemas.microsoft.com/office/powerpoint/2010/main" val="3466728294"/>
              </p:ext>
            </p:extLst>
          </p:nvPr>
        </p:nvGraphicFramePr>
        <p:xfrm>
          <a:off x="201788" y="710563"/>
          <a:ext cx="8740424" cy="5778376"/>
        </p:xfrm>
        <a:graphic>
          <a:graphicData uri="http://schemas.openxmlformats.org/drawingml/2006/table">
            <a:tbl>
              <a:tblPr firstRow="1" bandRow="1">
                <a:tableStyleId>{5C22544A-7EE6-4342-B048-85BDC9FD1C3A}</a:tableStyleId>
              </a:tblPr>
              <a:tblGrid>
                <a:gridCol w="1100666">
                  <a:extLst>
                    <a:ext uri="{9D8B030D-6E8A-4147-A177-3AD203B41FA5}">
                      <a16:colId xmlns:a16="http://schemas.microsoft.com/office/drawing/2014/main" val="4061918115"/>
                    </a:ext>
                  </a:extLst>
                </a:gridCol>
                <a:gridCol w="3819879">
                  <a:extLst>
                    <a:ext uri="{9D8B030D-6E8A-4147-A177-3AD203B41FA5}">
                      <a16:colId xmlns:a16="http://schemas.microsoft.com/office/drawing/2014/main" val="3189871668"/>
                    </a:ext>
                  </a:extLst>
                </a:gridCol>
                <a:gridCol w="3819879">
                  <a:extLst>
                    <a:ext uri="{9D8B030D-6E8A-4147-A177-3AD203B41FA5}">
                      <a16:colId xmlns:a16="http://schemas.microsoft.com/office/drawing/2014/main" val="4094481570"/>
                    </a:ext>
                  </a:extLst>
                </a:gridCol>
              </a:tblGrid>
              <a:tr h="852048">
                <a:tc>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基礎情報</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論題</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肯定側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審判</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試合年月日</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否定側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pPr algn="l"/>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記入者</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523593"/>
                  </a:ext>
                </a:extLst>
              </a:tr>
              <a:tr h="2463164">
                <a:tc rowSpan="2">
                  <a:txBody>
                    <a:bodyPr/>
                    <a:lstStyle/>
                    <a:p>
                      <a:pPr marL="0" algn="ctr" defTabSz="914400" rtl="0" eaLnBrk="1" latinLnBrk="0" hangingPunct="1"/>
                      <a:r>
                        <a:rPr kumimoji="1" lang="ja-JP" altLang="en-US" sz="1400" b="0" kern="1200" dirty="0">
                          <a:solidFill>
                            <a:schemeClr val="tx1"/>
                          </a:solidFill>
                          <a:latin typeface="BIZ UDPゴシック" panose="020B0400000000000000" pitchFamily="50" charset="-128"/>
                          <a:ea typeface="BIZ UDPゴシック" panose="020B0400000000000000" pitchFamily="50" charset="-128"/>
                          <a:cs typeface="+mn-cs"/>
                        </a:rPr>
                        <a:t>自分のスピーチ・議論について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endParaRPr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0868785"/>
                  </a:ext>
                </a:extLst>
              </a:tr>
              <a:tr h="2463164">
                <a:tc vMerge="1">
                  <a:txBody>
                    <a:bodyPr/>
                    <a:lstStyle/>
                    <a:p>
                      <a:endParaRPr kumimoji="1" lang="ja-JP" altLang="en-US"/>
                    </a:p>
                  </a:txBody>
                  <a:tcPr/>
                </a:tc>
                <a:tc>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7050138"/>
                  </a:ext>
                </a:extLst>
              </a:tr>
            </a:tbl>
          </a:graphicData>
        </a:graphic>
      </p:graphicFrame>
      <p:sp>
        <p:nvSpPr>
          <p:cNvPr id="22" name="テキスト ボックス 21">
            <a:extLst>
              <a:ext uri="{FF2B5EF4-FFF2-40B4-BE49-F238E27FC236}">
                <a16:creationId xmlns:a16="http://schemas.microsoft.com/office/drawing/2014/main" id="{8F4C3BA5-7CD0-A540-0A98-25B4357DA653}"/>
              </a:ext>
            </a:extLst>
          </p:cNvPr>
          <p:cNvSpPr txBox="1"/>
          <p:nvPr/>
        </p:nvSpPr>
        <p:spPr>
          <a:xfrm>
            <a:off x="201788" y="6535053"/>
            <a:ext cx="8740424" cy="257122"/>
          </a:xfrm>
          <a:prstGeom prst="rect">
            <a:avLst/>
          </a:prstGeom>
          <a:noFill/>
        </p:spPr>
        <p:txBody>
          <a:bodyPr wrap="square" rtlCol="0">
            <a:spAutoFit/>
          </a:bodyPr>
          <a:lstStyle/>
          <a:p>
            <a:pPr>
              <a:lnSpc>
                <a:spcPct val="120000"/>
              </a:lnSpc>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基本的な印刷サイズは</a:t>
            </a:r>
            <a:r>
              <a:rPr kumimoji="1" lang="en-US" altLang="ja-JP" sz="1050" dirty="0">
                <a:latin typeface="BIZ UDPゴシック" panose="020B0400000000000000" pitchFamily="50" charset="-128"/>
                <a:ea typeface="BIZ UDPゴシック" panose="020B0400000000000000" pitchFamily="50" charset="-128"/>
              </a:rPr>
              <a:t>A4/A3</a:t>
            </a:r>
            <a:r>
              <a:rPr kumimoji="1" lang="ja-JP" altLang="en-US" sz="1050" dirty="0">
                <a:latin typeface="BIZ UDPゴシック" panose="020B0400000000000000" pitchFamily="50" charset="-128"/>
                <a:ea typeface="BIZ UDPゴシック" panose="020B0400000000000000" pitchFamily="50" charset="-128"/>
              </a:rPr>
              <a:t>を想定しています。印刷をして、原稿等と一緒に試合の場へ持っていきましょう。</a:t>
            </a:r>
            <a:endParaRPr kumimoji="1" lang="en-US" altLang="ja-JP" sz="1050" dirty="0">
              <a:latin typeface="BIZ UDPゴシック" panose="020B0400000000000000" pitchFamily="50" charset="-128"/>
              <a:ea typeface="BIZ UDPゴシック" panose="020B0400000000000000" pitchFamily="50" charset="-128"/>
            </a:endParaRPr>
          </a:p>
        </p:txBody>
      </p:sp>
      <p:pic>
        <p:nvPicPr>
          <p:cNvPr id="3" name="グラフィックス 2" descr="親指を立てるしぐさ 単色塗りつぶし">
            <a:extLst>
              <a:ext uri="{FF2B5EF4-FFF2-40B4-BE49-F238E27FC236}">
                <a16:creationId xmlns:a16="http://schemas.microsoft.com/office/drawing/2014/main" id="{7C6884FF-6BBA-D276-AB6D-F9342132D8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62968" y="1503780"/>
            <a:ext cx="304799" cy="304799"/>
          </a:xfrm>
          <a:prstGeom prst="rect">
            <a:avLst/>
          </a:prstGeom>
        </p:spPr>
      </p:pic>
      <p:sp>
        <p:nvSpPr>
          <p:cNvPr id="4" name="テキスト ボックス 3">
            <a:extLst>
              <a:ext uri="{FF2B5EF4-FFF2-40B4-BE49-F238E27FC236}">
                <a16:creationId xmlns:a16="http://schemas.microsoft.com/office/drawing/2014/main" id="{74F45070-56B1-2A8A-5E86-1D3C2FBD04C1}"/>
              </a:ext>
            </a:extLst>
          </p:cNvPr>
          <p:cNvSpPr txBox="1"/>
          <p:nvPr/>
        </p:nvSpPr>
        <p:spPr>
          <a:xfrm>
            <a:off x="5172364" y="1554663"/>
            <a:ext cx="942109"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できた、満足</a:t>
            </a:r>
          </a:p>
        </p:txBody>
      </p:sp>
      <p:cxnSp>
        <p:nvCxnSpPr>
          <p:cNvPr id="6" name="直線矢印コネクタ 5">
            <a:extLst>
              <a:ext uri="{FF2B5EF4-FFF2-40B4-BE49-F238E27FC236}">
                <a16:creationId xmlns:a16="http://schemas.microsoft.com/office/drawing/2014/main" id="{02944B90-E80D-9632-CC26-033A945AEC7A}"/>
              </a:ext>
            </a:extLst>
          </p:cNvPr>
          <p:cNvCxnSpPr/>
          <p:nvPr/>
        </p:nvCxnSpPr>
        <p:spPr>
          <a:xfrm>
            <a:off x="5172364" y="1549665"/>
            <a:ext cx="0" cy="4923499"/>
          </a:xfrm>
          <a:prstGeom prst="straightConnector1">
            <a:avLst/>
          </a:prstGeom>
          <a:ln w="28575">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5F335C47-CDEF-4766-9C98-ED62502A8DA7}"/>
              </a:ext>
            </a:extLst>
          </p:cNvPr>
          <p:cNvCxnSpPr>
            <a:cxnSpLocks/>
          </p:cNvCxnSpPr>
          <p:nvPr/>
        </p:nvCxnSpPr>
        <p:spPr>
          <a:xfrm>
            <a:off x="1283855" y="3990109"/>
            <a:ext cx="7658357" cy="0"/>
          </a:xfrm>
          <a:prstGeom prst="straightConnector1">
            <a:avLst/>
          </a:prstGeom>
          <a:ln w="28575">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0B470B19-E5C5-6C9E-95DF-26BD06ACBE8F}"/>
              </a:ext>
            </a:extLst>
          </p:cNvPr>
          <p:cNvGraphicFramePr>
            <a:graphicFrameLocks noGrp="1"/>
          </p:cNvGraphicFramePr>
          <p:nvPr/>
        </p:nvGraphicFramePr>
        <p:xfrm>
          <a:off x="5172364" y="3990109"/>
          <a:ext cx="208280" cy="365760"/>
        </p:xfrm>
        <a:graphic>
          <a:graphicData uri="http://schemas.openxmlformats.org/drawingml/2006/table">
            <a:tbl>
              <a:tblPr/>
              <a:tblGrid>
                <a:gridCol w="208280">
                  <a:extLst>
                    <a:ext uri="{9D8B030D-6E8A-4147-A177-3AD203B41FA5}">
                      <a16:colId xmlns:a16="http://schemas.microsoft.com/office/drawing/2014/main" val="2743786065"/>
                    </a:ext>
                  </a:extLst>
                </a:gridCol>
              </a:tblGrid>
              <a:tr h="0">
                <a:tc>
                  <a:txBody>
                    <a:bodyPr/>
                    <a:lstStyle/>
                    <a:p>
                      <a:endParaRPr kumimoji="1" lang="ja-JP" altLang="en-US" dirty="0"/>
                    </a:p>
                  </a:txBody>
                  <a:tcPr>
                    <a:lnL>
                      <a:noFill/>
                    </a:lnL>
                    <a:lnR>
                      <a:noFill/>
                    </a:lnR>
                    <a:lnT>
                      <a:noFill/>
                    </a:lnT>
                    <a:lnB>
                      <a:noFill/>
                    </a:lnB>
                  </a:tcPr>
                </a:tc>
                <a:extLst>
                  <a:ext uri="{0D108BD9-81ED-4DB2-BD59-A6C34878D82A}">
                    <a16:rowId xmlns:a16="http://schemas.microsoft.com/office/drawing/2014/main" val="3756718140"/>
                  </a:ext>
                </a:extLst>
              </a:tr>
            </a:tbl>
          </a:graphicData>
        </a:graphic>
      </p:graphicFrame>
      <p:sp>
        <p:nvSpPr>
          <p:cNvPr id="12" name="テキスト ボックス 11">
            <a:extLst>
              <a:ext uri="{FF2B5EF4-FFF2-40B4-BE49-F238E27FC236}">
                <a16:creationId xmlns:a16="http://schemas.microsoft.com/office/drawing/2014/main" id="{253F8379-3B8B-58D4-1E23-FDC6F4A96BE0}"/>
              </a:ext>
            </a:extLst>
          </p:cNvPr>
          <p:cNvSpPr txBox="1"/>
          <p:nvPr/>
        </p:nvSpPr>
        <p:spPr>
          <a:xfrm>
            <a:off x="5172364" y="6219248"/>
            <a:ext cx="1468580"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できなかった、悔しい</a:t>
            </a:r>
          </a:p>
        </p:txBody>
      </p:sp>
      <p:sp>
        <p:nvSpPr>
          <p:cNvPr id="13" name="テキスト ボックス 12">
            <a:extLst>
              <a:ext uri="{FF2B5EF4-FFF2-40B4-BE49-F238E27FC236}">
                <a16:creationId xmlns:a16="http://schemas.microsoft.com/office/drawing/2014/main" id="{B45139A0-3F02-093F-E2BF-2420D6CC8A06}"/>
              </a:ext>
            </a:extLst>
          </p:cNvPr>
          <p:cNvSpPr txBox="1"/>
          <p:nvPr/>
        </p:nvSpPr>
        <p:spPr>
          <a:xfrm>
            <a:off x="7473632" y="3990109"/>
            <a:ext cx="1468580" cy="253916"/>
          </a:xfrm>
          <a:prstGeom prst="rect">
            <a:avLst/>
          </a:prstGeom>
          <a:noFill/>
        </p:spPr>
        <p:txBody>
          <a:bodyPr wrap="square" rtlCol="0">
            <a:spAutoFit/>
          </a:bodyPr>
          <a:lstStyle/>
          <a:p>
            <a:pPr algn="r"/>
            <a:r>
              <a:rPr kumimoji="1" lang="ja-JP" altLang="en-US" sz="1050" dirty="0">
                <a:latin typeface="BIZ UDPゴシック" panose="020B0400000000000000" pitchFamily="50" charset="-128"/>
                <a:ea typeface="BIZ UDPゴシック" panose="020B0400000000000000" pitchFamily="50" charset="-128"/>
              </a:rPr>
              <a:t>話し方（スピーチ）</a:t>
            </a:r>
          </a:p>
        </p:txBody>
      </p:sp>
      <p:sp>
        <p:nvSpPr>
          <p:cNvPr id="14" name="テキスト ボックス 13">
            <a:extLst>
              <a:ext uri="{FF2B5EF4-FFF2-40B4-BE49-F238E27FC236}">
                <a16:creationId xmlns:a16="http://schemas.microsoft.com/office/drawing/2014/main" id="{E003B454-CF67-7504-50DA-DE19A3A59637}"/>
              </a:ext>
            </a:extLst>
          </p:cNvPr>
          <p:cNvSpPr txBox="1"/>
          <p:nvPr/>
        </p:nvSpPr>
        <p:spPr>
          <a:xfrm>
            <a:off x="1283854" y="3990109"/>
            <a:ext cx="1403222"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議論内容</a:t>
            </a:r>
          </a:p>
        </p:txBody>
      </p:sp>
      <p:pic>
        <p:nvPicPr>
          <p:cNvPr id="15" name="グラフィックス 14" descr="電球と歯車 単色塗りつぶし">
            <a:extLst>
              <a:ext uri="{FF2B5EF4-FFF2-40B4-BE49-F238E27FC236}">
                <a16:creationId xmlns:a16="http://schemas.microsoft.com/office/drawing/2014/main" id="{F0194CB1-00DC-E2B1-FFED-78AD2B42CA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88545" y="6171640"/>
            <a:ext cx="304799" cy="304799"/>
          </a:xfrm>
          <a:prstGeom prst="rect">
            <a:avLst/>
          </a:prstGeom>
        </p:spPr>
      </p:pic>
      <p:sp>
        <p:nvSpPr>
          <p:cNvPr id="16" name="テキスト ボックス 15">
            <a:extLst>
              <a:ext uri="{FF2B5EF4-FFF2-40B4-BE49-F238E27FC236}">
                <a16:creationId xmlns:a16="http://schemas.microsoft.com/office/drawing/2014/main" id="{F6E85C38-3BF8-247A-49F9-AC4F10DB8E5E}"/>
              </a:ext>
            </a:extLst>
          </p:cNvPr>
          <p:cNvSpPr txBox="1"/>
          <p:nvPr/>
        </p:nvSpPr>
        <p:spPr>
          <a:xfrm>
            <a:off x="1283854" y="1543313"/>
            <a:ext cx="2059707" cy="461665"/>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議論内容で「できた、満足」したことを書こう！</a:t>
            </a:r>
          </a:p>
        </p:txBody>
      </p:sp>
      <p:sp>
        <p:nvSpPr>
          <p:cNvPr id="17" name="テキスト ボックス 16">
            <a:extLst>
              <a:ext uri="{FF2B5EF4-FFF2-40B4-BE49-F238E27FC236}">
                <a16:creationId xmlns:a16="http://schemas.microsoft.com/office/drawing/2014/main" id="{8412BF1D-E8A2-544E-333B-5B16470F8295}"/>
              </a:ext>
            </a:extLst>
          </p:cNvPr>
          <p:cNvSpPr txBox="1"/>
          <p:nvPr/>
        </p:nvSpPr>
        <p:spPr>
          <a:xfrm>
            <a:off x="1283854" y="6027274"/>
            <a:ext cx="2059707" cy="461665"/>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議論内容で「できなかった、悔しい」ことを書こう！</a:t>
            </a:r>
          </a:p>
        </p:txBody>
      </p:sp>
      <p:sp>
        <p:nvSpPr>
          <p:cNvPr id="18" name="テキスト ボックス 17">
            <a:extLst>
              <a:ext uri="{FF2B5EF4-FFF2-40B4-BE49-F238E27FC236}">
                <a16:creationId xmlns:a16="http://schemas.microsoft.com/office/drawing/2014/main" id="{85E2C040-1E64-14FE-AB3E-87759B06C080}"/>
              </a:ext>
            </a:extLst>
          </p:cNvPr>
          <p:cNvSpPr txBox="1"/>
          <p:nvPr/>
        </p:nvSpPr>
        <p:spPr>
          <a:xfrm>
            <a:off x="7086600" y="1543313"/>
            <a:ext cx="1855612" cy="461665"/>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話し方で「できた、満足」したことを書こう！</a:t>
            </a:r>
          </a:p>
        </p:txBody>
      </p:sp>
      <p:sp>
        <p:nvSpPr>
          <p:cNvPr id="19" name="テキスト ボックス 18">
            <a:extLst>
              <a:ext uri="{FF2B5EF4-FFF2-40B4-BE49-F238E27FC236}">
                <a16:creationId xmlns:a16="http://schemas.microsoft.com/office/drawing/2014/main" id="{2E4BD0B4-D894-B487-87D7-D751C470E842}"/>
              </a:ext>
            </a:extLst>
          </p:cNvPr>
          <p:cNvSpPr txBox="1"/>
          <p:nvPr/>
        </p:nvSpPr>
        <p:spPr>
          <a:xfrm>
            <a:off x="7001168" y="6027274"/>
            <a:ext cx="1941044" cy="461665"/>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話し方で「できなかった、悔しい」ことを書こう！</a:t>
            </a:r>
          </a:p>
        </p:txBody>
      </p:sp>
    </p:spTree>
    <p:extLst>
      <p:ext uri="{BB962C8B-B14F-4D97-AF65-F5344CB8AC3E}">
        <p14:creationId xmlns:p14="http://schemas.microsoft.com/office/powerpoint/2010/main" val="299023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3754-91DC-4409-5287-193488FE2F7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5D4F150-B989-A251-DDB6-F7ACE9373737}"/>
              </a:ext>
            </a:extLst>
          </p:cNvPr>
          <p:cNvSpPr>
            <a:spLocks noGrp="1"/>
          </p:cNvSpPr>
          <p:nvPr>
            <p:ph type="title"/>
          </p:nvPr>
        </p:nvSpPr>
        <p:spPr>
          <a:xfrm>
            <a:off x="0" y="65825"/>
            <a:ext cx="9144000" cy="555543"/>
          </a:xfrm>
        </p:spPr>
        <p:txBody>
          <a:bodyPr>
            <a:normAutofit/>
          </a:bodyPr>
          <a:lstStyle/>
          <a:p>
            <a:r>
              <a:rPr kumimoji="1" lang="ja-JP" altLang="en-US" sz="2400" dirty="0">
                <a:latin typeface="BIZ UDPゴシック" panose="020B0400000000000000" pitchFamily="50" charset="-128"/>
                <a:ea typeface="BIZ UDPゴシック" panose="020B0400000000000000" pitchFamily="50" charset="-128"/>
              </a:rPr>
              <a:t>◆振り返りシート②（試合・大会中）</a:t>
            </a:r>
            <a:endParaRPr kumimoji="1" lang="ja-JP" altLang="en-US" sz="2400" dirty="0"/>
          </a:p>
        </p:txBody>
      </p:sp>
      <p:sp>
        <p:nvSpPr>
          <p:cNvPr id="20" name="スライド番号プレースホルダー 19">
            <a:extLst>
              <a:ext uri="{FF2B5EF4-FFF2-40B4-BE49-F238E27FC236}">
                <a16:creationId xmlns:a16="http://schemas.microsoft.com/office/drawing/2014/main" id="{BAB62D9A-B5F9-B04C-DA67-C11842E4A695}"/>
              </a:ext>
            </a:extLst>
          </p:cNvPr>
          <p:cNvSpPr>
            <a:spLocks noGrp="1"/>
          </p:cNvSpPr>
          <p:nvPr>
            <p:ph type="sldNum" sz="quarter" idx="12"/>
          </p:nvPr>
        </p:nvSpPr>
        <p:spPr>
          <a:xfrm>
            <a:off x="7086600" y="6488939"/>
            <a:ext cx="2057400" cy="365125"/>
          </a:xfrm>
        </p:spPr>
        <p:txBody>
          <a:bodyPr/>
          <a:lstStyle/>
          <a:p>
            <a:fld id="{464578B4-8989-4FAF-BF47-A9F6E95D3226}" type="slidenum">
              <a:rPr kumimoji="1" lang="ja-JP" altLang="en-US" smtClean="0">
                <a:latin typeface="BIZ UDPゴシック" panose="020B0400000000000000" pitchFamily="50" charset="-128"/>
                <a:ea typeface="BIZ UDPゴシック" panose="020B0400000000000000" pitchFamily="50" charset="-128"/>
              </a:rPr>
              <a:t>6</a:t>
            </a:fld>
            <a:endParaRPr kumimoji="1" lang="ja-JP" altLang="en-US">
              <a:latin typeface="BIZ UDPゴシック" panose="020B0400000000000000" pitchFamily="50" charset="-128"/>
              <a:ea typeface="BIZ UDPゴシック" panose="020B0400000000000000" pitchFamily="50" charset="-128"/>
            </a:endParaRPr>
          </a:p>
        </p:txBody>
      </p:sp>
      <p:graphicFrame>
        <p:nvGraphicFramePr>
          <p:cNvPr id="21" name="表 20">
            <a:extLst>
              <a:ext uri="{FF2B5EF4-FFF2-40B4-BE49-F238E27FC236}">
                <a16:creationId xmlns:a16="http://schemas.microsoft.com/office/drawing/2014/main" id="{1AD449CF-3031-220A-282A-B5B5615C892C}"/>
              </a:ext>
            </a:extLst>
          </p:cNvPr>
          <p:cNvGraphicFramePr>
            <a:graphicFrameLocks noGrp="1"/>
          </p:cNvGraphicFramePr>
          <p:nvPr/>
        </p:nvGraphicFramePr>
        <p:xfrm>
          <a:off x="201788" y="710563"/>
          <a:ext cx="8740424" cy="5778376"/>
        </p:xfrm>
        <a:graphic>
          <a:graphicData uri="http://schemas.openxmlformats.org/drawingml/2006/table">
            <a:tbl>
              <a:tblPr firstRow="1" bandRow="1">
                <a:tableStyleId>{5C22544A-7EE6-4342-B048-85BDC9FD1C3A}</a:tableStyleId>
              </a:tblPr>
              <a:tblGrid>
                <a:gridCol w="1100666">
                  <a:extLst>
                    <a:ext uri="{9D8B030D-6E8A-4147-A177-3AD203B41FA5}">
                      <a16:colId xmlns:a16="http://schemas.microsoft.com/office/drawing/2014/main" val="4061918115"/>
                    </a:ext>
                  </a:extLst>
                </a:gridCol>
                <a:gridCol w="3819879">
                  <a:extLst>
                    <a:ext uri="{9D8B030D-6E8A-4147-A177-3AD203B41FA5}">
                      <a16:colId xmlns:a16="http://schemas.microsoft.com/office/drawing/2014/main" val="3189871668"/>
                    </a:ext>
                  </a:extLst>
                </a:gridCol>
                <a:gridCol w="3819879">
                  <a:extLst>
                    <a:ext uri="{9D8B030D-6E8A-4147-A177-3AD203B41FA5}">
                      <a16:colId xmlns:a16="http://schemas.microsoft.com/office/drawing/2014/main" val="4094481570"/>
                    </a:ext>
                  </a:extLst>
                </a:gridCol>
              </a:tblGrid>
              <a:tr h="852048">
                <a:tc>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基礎情報</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論題</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肯定側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審判</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試合年月日</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否定側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pPr algn="l"/>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記入者</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523593"/>
                  </a:ext>
                </a:extLst>
              </a:tr>
              <a:tr h="1307762">
                <a:tc>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自分の</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スピーチ</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できた、満足していること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できなかった、悔しかったこと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70868785"/>
                  </a:ext>
                </a:extLst>
              </a:tr>
              <a:tr h="1287903">
                <a:tc>
                  <a:txBody>
                    <a:bodyPr/>
                    <a:lstStyle/>
                    <a:p>
                      <a:pPr algn="ctr"/>
                      <a:r>
                        <a:rPr kumimoji="1" lang="ja-JP" altLang="en-US" sz="1400" b="0" spc="-300" dirty="0">
                          <a:solidFill>
                            <a:schemeClr val="tx1"/>
                          </a:solidFill>
                          <a:latin typeface="BIZ UDPゴシック" panose="020B0400000000000000" pitchFamily="50" charset="-128"/>
                          <a:ea typeface="BIZ UDPゴシック" panose="020B0400000000000000" pitchFamily="50" charset="-128"/>
                        </a:rPr>
                        <a:t>チームメンバーのスピーチ</a:t>
                      </a:r>
                      <a:endParaRPr kumimoji="1" lang="en-US" altLang="ja-JP" sz="1400" b="0" spc="-3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よかった、真似してみたいと思ったこと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気が付いたこと、アドバイス（あれば）</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92523197"/>
                  </a:ext>
                </a:extLst>
              </a:tr>
              <a:tr h="341685">
                <a:tc rowSpan="2">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審判の講評</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「！（気が付いたこと、アドバイス）」「？（疑問に思ったこと）」をメモしましょう</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63682446"/>
                  </a:ext>
                </a:extLst>
              </a:tr>
              <a:tr h="1076715">
                <a:tc vMerge="1">
                  <a:txBody>
                    <a:bodyPr/>
                    <a:lstStyle/>
                    <a:p>
                      <a:endParaRPr kumimoji="1" lang="ja-JP" altLang="en-US"/>
                    </a:p>
                  </a:txBody>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スピーチ（話し方）</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議論内容</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0276676"/>
                  </a:ext>
                </a:extLst>
              </a:tr>
              <a:tr h="912263">
                <a:tc>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対戦相手</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すごい、真似してみたいと思ったこと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3230072448"/>
                  </a:ext>
                </a:extLst>
              </a:tr>
            </a:tbl>
          </a:graphicData>
        </a:graphic>
      </p:graphicFrame>
      <p:sp>
        <p:nvSpPr>
          <p:cNvPr id="22" name="テキスト ボックス 21">
            <a:extLst>
              <a:ext uri="{FF2B5EF4-FFF2-40B4-BE49-F238E27FC236}">
                <a16:creationId xmlns:a16="http://schemas.microsoft.com/office/drawing/2014/main" id="{090162A3-85C0-C73F-F03D-95A80E118CA9}"/>
              </a:ext>
            </a:extLst>
          </p:cNvPr>
          <p:cNvSpPr txBox="1"/>
          <p:nvPr/>
        </p:nvSpPr>
        <p:spPr>
          <a:xfrm>
            <a:off x="201788" y="6535053"/>
            <a:ext cx="8740424" cy="257122"/>
          </a:xfrm>
          <a:prstGeom prst="rect">
            <a:avLst/>
          </a:prstGeom>
          <a:noFill/>
        </p:spPr>
        <p:txBody>
          <a:bodyPr wrap="square" rtlCol="0">
            <a:spAutoFit/>
          </a:bodyPr>
          <a:lstStyle/>
          <a:p>
            <a:pPr>
              <a:lnSpc>
                <a:spcPct val="120000"/>
              </a:lnSpc>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基本的な印刷サイズは</a:t>
            </a:r>
            <a:r>
              <a:rPr kumimoji="1" lang="en-US" altLang="ja-JP" sz="1050" dirty="0">
                <a:latin typeface="BIZ UDPゴシック" panose="020B0400000000000000" pitchFamily="50" charset="-128"/>
                <a:ea typeface="BIZ UDPゴシック" panose="020B0400000000000000" pitchFamily="50" charset="-128"/>
              </a:rPr>
              <a:t>A4/A3</a:t>
            </a:r>
            <a:r>
              <a:rPr kumimoji="1" lang="ja-JP" altLang="en-US" sz="1050" dirty="0">
                <a:latin typeface="BIZ UDPゴシック" panose="020B0400000000000000" pitchFamily="50" charset="-128"/>
                <a:ea typeface="BIZ UDPゴシック" panose="020B0400000000000000" pitchFamily="50" charset="-128"/>
              </a:rPr>
              <a:t>を想定しています。印刷をして、原稿等と一緒に試合の場へ持っていきましょう。</a:t>
            </a:r>
            <a:endParaRPr kumimoji="1" lang="en-US" altLang="ja-JP" sz="1050" dirty="0">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3894B44D-8BE7-4514-2873-099CF66246DA}"/>
              </a:ext>
            </a:extLst>
          </p:cNvPr>
          <p:cNvGrpSpPr/>
          <p:nvPr/>
        </p:nvGrpSpPr>
        <p:grpSpPr>
          <a:xfrm>
            <a:off x="4648200" y="2865873"/>
            <a:ext cx="3894665" cy="321733"/>
            <a:chOff x="4648200" y="2781301"/>
            <a:chExt cx="3894665" cy="321733"/>
          </a:xfrm>
        </p:grpSpPr>
        <p:pic>
          <p:nvPicPr>
            <p:cNvPr id="26" name="グラフィックス 25" descr="電球と歯車 単色塗りつぶし">
              <a:extLst>
                <a:ext uri="{FF2B5EF4-FFF2-40B4-BE49-F238E27FC236}">
                  <a16:creationId xmlns:a16="http://schemas.microsoft.com/office/drawing/2014/main" id="{EC251C95-06BA-E971-0EFE-9F88AEC13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8066" y="2798235"/>
              <a:ext cx="304799" cy="304799"/>
            </a:xfrm>
            <a:prstGeom prst="rect">
              <a:avLst/>
            </a:prstGeom>
          </p:spPr>
        </p:pic>
        <p:pic>
          <p:nvPicPr>
            <p:cNvPr id="28" name="グラフィックス 27" descr="親指を立てるしぐさ 単色塗りつぶし">
              <a:extLst>
                <a:ext uri="{FF2B5EF4-FFF2-40B4-BE49-F238E27FC236}">
                  <a16:creationId xmlns:a16="http://schemas.microsoft.com/office/drawing/2014/main" id="{AF949E47-38B8-A32B-30FB-8285376EF1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8200" y="2781301"/>
              <a:ext cx="304799" cy="304799"/>
            </a:xfrm>
            <a:prstGeom prst="rect">
              <a:avLst/>
            </a:prstGeom>
          </p:spPr>
        </p:pic>
      </p:grpSp>
      <p:grpSp>
        <p:nvGrpSpPr>
          <p:cNvPr id="32" name="グループ化 31">
            <a:extLst>
              <a:ext uri="{FF2B5EF4-FFF2-40B4-BE49-F238E27FC236}">
                <a16:creationId xmlns:a16="http://schemas.microsoft.com/office/drawing/2014/main" id="{E8CA298B-E574-5063-78A6-F4BC28126969}"/>
              </a:ext>
            </a:extLst>
          </p:cNvPr>
          <p:cNvGrpSpPr/>
          <p:nvPr/>
        </p:nvGrpSpPr>
        <p:grpSpPr>
          <a:xfrm>
            <a:off x="3572934" y="1568138"/>
            <a:ext cx="4436531" cy="304799"/>
            <a:chOff x="3572934" y="1475001"/>
            <a:chExt cx="4436531" cy="304799"/>
          </a:xfrm>
        </p:grpSpPr>
        <p:pic>
          <p:nvPicPr>
            <p:cNvPr id="29" name="グラフィックス 28" descr="電球と歯車 単色塗りつぶし">
              <a:extLst>
                <a:ext uri="{FF2B5EF4-FFF2-40B4-BE49-F238E27FC236}">
                  <a16:creationId xmlns:a16="http://schemas.microsoft.com/office/drawing/2014/main" id="{14BD2F3D-94C8-1DEF-B502-B03792BEE3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4666" y="1475001"/>
              <a:ext cx="304799" cy="304799"/>
            </a:xfrm>
            <a:prstGeom prst="rect">
              <a:avLst/>
            </a:prstGeom>
          </p:spPr>
        </p:pic>
        <p:pic>
          <p:nvPicPr>
            <p:cNvPr id="30" name="グラフィックス 29" descr="親指を立てるしぐさ 単色塗りつぶし">
              <a:extLst>
                <a:ext uri="{FF2B5EF4-FFF2-40B4-BE49-F238E27FC236}">
                  <a16:creationId xmlns:a16="http://schemas.microsoft.com/office/drawing/2014/main" id="{E1C7B9B3-906A-F1AD-51B0-CC57A9844B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72934" y="1475001"/>
              <a:ext cx="304799" cy="304799"/>
            </a:xfrm>
            <a:prstGeom prst="rect">
              <a:avLst/>
            </a:prstGeom>
          </p:spPr>
        </p:pic>
      </p:grpSp>
    </p:spTree>
    <p:extLst>
      <p:ext uri="{BB962C8B-B14F-4D97-AF65-F5344CB8AC3E}">
        <p14:creationId xmlns:p14="http://schemas.microsoft.com/office/powerpoint/2010/main" val="265366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793DDC-D6D3-4D53-080E-F3E7769218FE}"/>
              </a:ext>
            </a:extLst>
          </p:cNvPr>
          <p:cNvSpPr>
            <a:spLocks noGrp="1"/>
          </p:cNvSpPr>
          <p:nvPr>
            <p:ph type="title"/>
          </p:nvPr>
        </p:nvSpPr>
        <p:spPr>
          <a:xfrm>
            <a:off x="0" y="65825"/>
            <a:ext cx="9144000" cy="555543"/>
          </a:xfrm>
        </p:spPr>
        <p:txBody>
          <a:bodyPr>
            <a:normAutofit/>
          </a:bodyPr>
          <a:lstStyle/>
          <a:p>
            <a:r>
              <a:rPr kumimoji="1" lang="ja-JP" altLang="en-US" sz="2400" dirty="0">
                <a:latin typeface="BIZ UDPゴシック" panose="020B0400000000000000" pitchFamily="50" charset="-128"/>
                <a:ea typeface="BIZ UDPゴシック" panose="020B0400000000000000" pitchFamily="50" charset="-128"/>
              </a:rPr>
              <a:t>◆振り返りシート③（試合・大会後）</a:t>
            </a:r>
            <a:endParaRPr kumimoji="1" lang="ja-JP" altLang="en-US" sz="2400" dirty="0"/>
          </a:p>
        </p:txBody>
      </p:sp>
      <p:sp>
        <p:nvSpPr>
          <p:cNvPr id="20" name="スライド番号プレースホルダー 19">
            <a:extLst>
              <a:ext uri="{FF2B5EF4-FFF2-40B4-BE49-F238E27FC236}">
                <a16:creationId xmlns:a16="http://schemas.microsoft.com/office/drawing/2014/main" id="{377DF95D-50F5-5DFA-B16B-9D28E9023178}"/>
              </a:ext>
            </a:extLst>
          </p:cNvPr>
          <p:cNvSpPr>
            <a:spLocks noGrp="1"/>
          </p:cNvSpPr>
          <p:nvPr>
            <p:ph type="sldNum" sz="quarter" idx="12"/>
          </p:nvPr>
        </p:nvSpPr>
        <p:spPr>
          <a:xfrm>
            <a:off x="7086600" y="6488939"/>
            <a:ext cx="2057400" cy="365125"/>
          </a:xfrm>
        </p:spPr>
        <p:txBody>
          <a:bodyPr/>
          <a:lstStyle/>
          <a:p>
            <a:fld id="{464578B4-8989-4FAF-BF47-A9F6E95D3226}" type="slidenum">
              <a:rPr kumimoji="1" lang="ja-JP" altLang="en-US" smtClean="0">
                <a:latin typeface="BIZ UDPゴシック" panose="020B0400000000000000" pitchFamily="50" charset="-128"/>
                <a:ea typeface="BIZ UDPゴシック" panose="020B0400000000000000" pitchFamily="50" charset="-128"/>
              </a:rPr>
              <a:t>7</a:t>
            </a:fld>
            <a:endParaRPr kumimoji="1" lang="ja-JP" altLang="en-US">
              <a:latin typeface="BIZ UDPゴシック" panose="020B0400000000000000" pitchFamily="50" charset="-128"/>
              <a:ea typeface="BIZ UDPゴシック" panose="020B0400000000000000" pitchFamily="50" charset="-128"/>
            </a:endParaRPr>
          </a:p>
        </p:txBody>
      </p:sp>
      <p:graphicFrame>
        <p:nvGraphicFramePr>
          <p:cNvPr id="21" name="表 20">
            <a:extLst>
              <a:ext uri="{FF2B5EF4-FFF2-40B4-BE49-F238E27FC236}">
                <a16:creationId xmlns:a16="http://schemas.microsoft.com/office/drawing/2014/main" id="{13D3BA23-55A8-0B2F-6192-B367786411BE}"/>
              </a:ext>
            </a:extLst>
          </p:cNvPr>
          <p:cNvGraphicFramePr>
            <a:graphicFrameLocks noGrp="1"/>
          </p:cNvGraphicFramePr>
          <p:nvPr>
            <p:extLst>
              <p:ext uri="{D42A27DB-BD31-4B8C-83A1-F6EECF244321}">
                <p14:modId xmlns:p14="http://schemas.microsoft.com/office/powerpoint/2010/main" val="3159380417"/>
              </p:ext>
            </p:extLst>
          </p:nvPr>
        </p:nvGraphicFramePr>
        <p:xfrm>
          <a:off x="201788" y="710563"/>
          <a:ext cx="8740424" cy="5622505"/>
        </p:xfrm>
        <a:graphic>
          <a:graphicData uri="http://schemas.openxmlformats.org/drawingml/2006/table">
            <a:tbl>
              <a:tblPr firstRow="1" bandRow="1">
                <a:tableStyleId>{5C22544A-7EE6-4342-B048-85BDC9FD1C3A}</a:tableStyleId>
              </a:tblPr>
              <a:tblGrid>
                <a:gridCol w="1100666">
                  <a:extLst>
                    <a:ext uri="{9D8B030D-6E8A-4147-A177-3AD203B41FA5}">
                      <a16:colId xmlns:a16="http://schemas.microsoft.com/office/drawing/2014/main" val="4061918115"/>
                    </a:ext>
                  </a:extLst>
                </a:gridCol>
                <a:gridCol w="3819879">
                  <a:extLst>
                    <a:ext uri="{9D8B030D-6E8A-4147-A177-3AD203B41FA5}">
                      <a16:colId xmlns:a16="http://schemas.microsoft.com/office/drawing/2014/main" val="3189871668"/>
                    </a:ext>
                  </a:extLst>
                </a:gridCol>
                <a:gridCol w="3819879">
                  <a:extLst>
                    <a:ext uri="{9D8B030D-6E8A-4147-A177-3AD203B41FA5}">
                      <a16:colId xmlns:a16="http://schemas.microsoft.com/office/drawing/2014/main" val="4094481570"/>
                    </a:ext>
                  </a:extLst>
                </a:gridCol>
              </a:tblGrid>
              <a:tr h="887383">
                <a:tc>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基礎情報</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論題</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記入者</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試合・大会年月日</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523593"/>
                  </a:ext>
                </a:extLst>
              </a:tr>
              <a:tr h="1578374">
                <a:tc>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自分のスピーチ</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できた、満足していること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チームメンバーのコメントで気づいたこと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できなかった、悔しかったこと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チームメンバーのコメントで気づいたこと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70868785"/>
                  </a:ext>
                </a:extLst>
              </a:tr>
              <a:tr h="1578374">
                <a:tc>
                  <a:txBody>
                    <a:bodyPr/>
                    <a:lstStyle/>
                    <a:p>
                      <a:pPr algn="ctr"/>
                      <a:r>
                        <a:rPr kumimoji="1" lang="ja-JP" altLang="en-US" sz="1400" b="0" spc="-150" dirty="0">
                          <a:solidFill>
                            <a:schemeClr val="tx1"/>
                          </a:solidFill>
                          <a:latin typeface="BIZ UDPゴシック" panose="020B0400000000000000" pitchFamily="50" charset="-128"/>
                          <a:ea typeface="BIZ UDPゴシック" panose="020B0400000000000000" pitchFamily="50" charset="-128"/>
                        </a:rPr>
                        <a:t>審判の講評を振り返って</a:t>
                      </a:r>
                      <a:endParaRPr kumimoji="1" lang="en-US" altLang="ja-JP" sz="1400" b="0" spc="-15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取り組んでみたいと思ったこと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疑問に思ったこと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チームメンバー間で共有、検討しよう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66315712"/>
                  </a:ext>
                </a:extLst>
              </a:tr>
              <a:tr h="1578374">
                <a:tc>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次回の試合・大会に向けて</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個人として挑戦・試したいこと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チームとして挑戦・試したいこと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2523197"/>
                  </a:ext>
                </a:extLst>
              </a:tr>
            </a:tbl>
          </a:graphicData>
        </a:graphic>
      </p:graphicFrame>
      <p:sp>
        <p:nvSpPr>
          <p:cNvPr id="22" name="テキスト ボックス 21">
            <a:extLst>
              <a:ext uri="{FF2B5EF4-FFF2-40B4-BE49-F238E27FC236}">
                <a16:creationId xmlns:a16="http://schemas.microsoft.com/office/drawing/2014/main" id="{8F4C3BA5-7CD0-A540-0A98-25B4357DA653}"/>
              </a:ext>
            </a:extLst>
          </p:cNvPr>
          <p:cNvSpPr txBox="1"/>
          <p:nvPr/>
        </p:nvSpPr>
        <p:spPr>
          <a:xfrm>
            <a:off x="201788" y="6380511"/>
            <a:ext cx="8740424" cy="451021"/>
          </a:xfrm>
          <a:prstGeom prst="rect">
            <a:avLst/>
          </a:prstGeom>
          <a:noFill/>
        </p:spPr>
        <p:txBody>
          <a:bodyPr wrap="square" rtlCol="0">
            <a:spAutoFit/>
          </a:bodyPr>
          <a:lstStyle/>
          <a:p>
            <a:pPr>
              <a:lnSpc>
                <a:spcPct val="120000"/>
              </a:lnSpc>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基本的な印刷サイズは</a:t>
            </a:r>
            <a:r>
              <a:rPr kumimoji="1" lang="en-US" altLang="ja-JP" sz="1050" dirty="0">
                <a:latin typeface="BIZ UDPゴシック" panose="020B0400000000000000" pitchFamily="50" charset="-128"/>
                <a:ea typeface="BIZ UDPゴシック" panose="020B0400000000000000" pitchFamily="50" charset="-128"/>
              </a:rPr>
              <a:t>A4/A3</a:t>
            </a:r>
            <a:r>
              <a:rPr kumimoji="1" lang="ja-JP" altLang="en-US" sz="1050" dirty="0">
                <a:latin typeface="BIZ UDPゴシック" panose="020B0400000000000000" pitchFamily="50" charset="-128"/>
                <a:ea typeface="BIZ UDPゴシック" panose="020B0400000000000000" pitchFamily="50" charset="-128"/>
              </a:rPr>
              <a:t>を想定しています。振り返りシート①と見比べて使いましょう。</a:t>
            </a:r>
            <a:endParaRPr kumimoji="1" lang="en-US" altLang="ja-JP" sz="1050" dirty="0">
              <a:latin typeface="BIZ UDPゴシック" panose="020B0400000000000000" pitchFamily="50" charset="-128"/>
              <a:ea typeface="BIZ UDPゴシック" panose="020B0400000000000000" pitchFamily="50" charset="-128"/>
            </a:endParaRPr>
          </a:p>
          <a:p>
            <a:pPr>
              <a:lnSpc>
                <a:spcPct val="120000"/>
              </a:lnSpc>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振り返りは試合ごと、あるいは大会全体の単位でもかまわないので、振り返りを始める前に参加者間で決めましょう。</a:t>
            </a:r>
            <a:endParaRPr kumimoji="1" lang="en-US" altLang="ja-JP" sz="1050" dirty="0">
              <a:latin typeface="BIZ UDPゴシック" panose="020B0400000000000000" pitchFamily="50" charset="-128"/>
              <a:ea typeface="BIZ UDPゴシック" panose="020B0400000000000000" pitchFamily="50" charset="-128"/>
            </a:endParaRPr>
          </a:p>
        </p:txBody>
      </p:sp>
      <p:grpSp>
        <p:nvGrpSpPr>
          <p:cNvPr id="32" name="グループ化 31">
            <a:extLst>
              <a:ext uri="{FF2B5EF4-FFF2-40B4-BE49-F238E27FC236}">
                <a16:creationId xmlns:a16="http://schemas.microsoft.com/office/drawing/2014/main" id="{87368976-3944-9E42-6EDA-349A3219ABAF}"/>
              </a:ext>
            </a:extLst>
          </p:cNvPr>
          <p:cNvGrpSpPr/>
          <p:nvPr/>
        </p:nvGrpSpPr>
        <p:grpSpPr>
          <a:xfrm>
            <a:off x="3572934" y="1593541"/>
            <a:ext cx="4436531" cy="304799"/>
            <a:chOff x="3572934" y="1475001"/>
            <a:chExt cx="4436531" cy="304799"/>
          </a:xfrm>
        </p:grpSpPr>
        <p:pic>
          <p:nvPicPr>
            <p:cNvPr id="29" name="グラフィックス 28" descr="電球と歯車 単色塗りつぶし">
              <a:extLst>
                <a:ext uri="{FF2B5EF4-FFF2-40B4-BE49-F238E27FC236}">
                  <a16:creationId xmlns:a16="http://schemas.microsoft.com/office/drawing/2014/main" id="{49908985-D93E-2572-1C19-34C0CCDC3E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4666" y="1475001"/>
              <a:ext cx="304799" cy="304799"/>
            </a:xfrm>
            <a:prstGeom prst="rect">
              <a:avLst/>
            </a:prstGeom>
          </p:spPr>
        </p:pic>
        <p:pic>
          <p:nvPicPr>
            <p:cNvPr id="30" name="グラフィックス 29" descr="親指を立てるしぐさ 単色塗りつぶし">
              <a:extLst>
                <a:ext uri="{FF2B5EF4-FFF2-40B4-BE49-F238E27FC236}">
                  <a16:creationId xmlns:a16="http://schemas.microsoft.com/office/drawing/2014/main" id="{52E4A9C3-402A-4BE7-9AC2-0FF5F1930A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72934" y="1475001"/>
              <a:ext cx="304799" cy="304799"/>
            </a:xfrm>
            <a:prstGeom prst="rect">
              <a:avLst/>
            </a:prstGeom>
          </p:spPr>
        </p:pic>
      </p:grpSp>
    </p:spTree>
    <p:extLst>
      <p:ext uri="{BB962C8B-B14F-4D97-AF65-F5344CB8AC3E}">
        <p14:creationId xmlns:p14="http://schemas.microsoft.com/office/powerpoint/2010/main" val="379733470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429</TotalTime>
  <Words>1350</Words>
  <Application>Microsoft Office PowerPoint</Application>
  <PresentationFormat>画面に合わせる (4:3)</PresentationFormat>
  <Paragraphs>131</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BIZ UDPゴシック</vt:lpstr>
      <vt:lpstr>Meiryo UI</vt:lpstr>
      <vt:lpstr>游ゴシック</vt:lpstr>
      <vt:lpstr>Arial</vt:lpstr>
      <vt:lpstr>Calibri</vt:lpstr>
      <vt:lpstr>Calibri Light</vt:lpstr>
      <vt:lpstr>Office テーマ</vt:lpstr>
      <vt:lpstr>試合・大会　振り返りシート</vt:lpstr>
      <vt:lpstr>◆本教材の目的</vt:lpstr>
      <vt:lpstr>◆本教材の使い方</vt:lpstr>
      <vt:lpstr>◆本教材の使い方</vt:lpstr>
      <vt:lpstr>PowerPoint プレゼンテーション</vt:lpstr>
      <vt:lpstr>◆振り返りシート①（試合・大会中）</vt:lpstr>
      <vt:lpstr>◆振り返りシート②（試合・大会中）</vt:lpstr>
      <vt:lpstr>◆振り返りシート③（試合・大会後）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試合・大会　振り返りシート</dc:title>
  <dc:creator>田中 時光</dc:creator>
  <cp:lastModifiedBy>雄輔 小山</cp:lastModifiedBy>
  <cp:revision>27</cp:revision>
  <dcterms:created xsi:type="dcterms:W3CDTF">2024-01-26T02:19:12Z</dcterms:created>
  <dcterms:modified xsi:type="dcterms:W3CDTF">2024-02-19T10:43:35Z</dcterms:modified>
</cp:coreProperties>
</file>